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5"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5079FA-DD24-4DB1-8937-AA7AFF63196F}">
          <p14:sldIdLst>
            <p14:sldId id="256"/>
            <p14:sldId id="258"/>
            <p14:sldId id="259"/>
            <p14:sldId id="260"/>
            <p14:sldId id="257"/>
            <p14:sldId id="265"/>
            <p14:sldId id="261"/>
            <p14:sldId id="262"/>
            <p14:sldId id="263"/>
            <p14:sldId id="264"/>
          </p14:sldIdLst>
        </p14:section>
        <p14:section name="Untitled Section" id="{9A3436D0-3B56-43FF-BE5E-605EE9B5342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5/6/2016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Teacher ethics: the link between quality teaching and multi-ethnic and multiracial education</a:t>
            </a:r>
            <a:endParaRPr lang="en-AU" dirty="0"/>
          </a:p>
        </p:txBody>
      </p:sp>
      <p:sp>
        <p:nvSpPr>
          <p:cNvPr id="3" name="Subtitle 2"/>
          <p:cNvSpPr>
            <a:spLocks noGrp="1"/>
          </p:cNvSpPr>
          <p:nvPr>
            <p:ph type="subTitle" idx="1"/>
          </p:nvPr>
        </p:nvSpPr>
        <p:spPr/>
        <p:txBody>
          <a:bodyPr>
            <a:normAutofit fontScale="92500" lnSpcReduction="10000"/>
          </a:bodyPr>
          <a:lstStyle/>
          <a:p>
            <a:r>
              <a:rPr lang="en-AU" b="1" dirty="0">
                <a:solidFill>
                  <a:schemeClr val="tx2">
                    <a:lumMod val="75000"/>
                  </a:schemeClr>
                </a:solidFill>
              </a:rPr>
              <a:t>Helen J Boon </a:t>
            </a:r>
            <a:endParaRPr lang="en-AU" b="1" dirty="0" smtClean="0">
              <a:solidFill>
                <a:schemeClr val="tx2">
                  <a:lumMod val="75000"/>
                </a:schemeClr>
              </a:solidFill>
            </a:endParaRPr>
          </a:p>
          <a:p>
            <a:r>
              <a:rPr lang="en-AU" b="1" dirty="0">
                <a:solidFill>
                  <a:schemeClr val="tx2">
                    <a:lumMod val="75000"/>
                  </a:schemeClr>
                </a:solidFill>
              </a:rPr>
              <a:t>Brian E. Lewthwaite </a:t>
            </a:r>
            <a:endParaRPr lang="en-AU" b="1" dirty="0" smtClean="0">
              <a:solidFill>
                <a:schemeClr val="tx2">
                  <a:lumMod val="75000"/>
                </a:schemeClr>
              </a:solidFill>
            </a:endParaRPr>
          </a:p>
          <a:p>
            <a:r>
              <a:rPr lang="en-AU" b="1" dirty="0">
                <a:solidFill>
                  <a:schemeClr val="tx2">
                    <a:lumMod val="75000"/>
                  </a:schemeClr>
                </a:solidFill>
              </a:rPr>
              <a:t>James Cook </a:t>
            </a:r>
            <a:r>
              <a:rPr lang="en-AU" b="1" dirty="0" smtClean="0">
                <a:solidFill>
                  <a:schemeClr val="tx2">
                    <a:lumMod val="75000"/>
                  </a:schemeClr>
                </a:solidFill>
              </a:rPr>
              <a:t>University</a:t>
            </a:r>
            <a:endParaRPr lang="en-AU" b="1" dirty="0">
              <a:solidFill>
                <a:schemeClr val="tx2">
                  <a:lumMod val="75000"/>
                </a:schemeClr>
              </a:solidFill>
            </a:endParaRPr>
          </a:p>
        </p:txBody>
      </p:sp>
    </p:spTree>
    <p:extLst>
      <p:ext uri="{BB962C8B-B14F-4D97-AF65-F5344CB8AC3E}">
        <p14:creationId xmlns:p14="http://schemas.microsoft.com/office/powerpoint/2010/main" val="3529948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821" y="1895823"/>
            <a:ext cx="11122430" cy="1938992"/>
          </a:xfrm>
          <a:prstGeom prst="rect">
            <a:avLst/>
          </a:prstGeom>
        </p:spPr>
        <p:txBody>
          <a:bodyPr wrap="square">
            <a:spAutoFit/>
          </a:bodyPr>
          <a:lstStyle/>
          <a:p>
            <a:r>
              <a:rPr lang="en-AU" sz="2400" dirty="0">
                <a:ea typeface="Times New Roman" panose="02020603050405020304" pitchFamily="18" charset="0"/>
              </a:rPr>
              <a:t> </a:t>
            </a:r>
            <a:r>
              <a:rPr lang="en-US" sz="2400" b="1">
                <a:ea typeface="Times New Roman" panose="02020603050405020304" pitchFamily="18" charset="0"/>
              </a:rPr>
              <a:t>Quality teaching </a:t>
            </a:r>
            <a:r>
              <a:rPr lang="en-US" sz="2400">
                <a:ea typeface="Times New Roman" panose="02020603050405020304" pitchFamily="18" charset="0"/>
              </a:rPr>
              <a:t>stems from viewing teaching as a </a:t>
            </a:r>
            <a:r>
              <a:rPr lang="en-US" sz="2400" b="1">
                <a:ea typeface="Times New Roman" panose="02020603050405020304" pitchFamily="18" charset="0"/>
              </a:rPr>
              <a:t>vocation</a:t>
            </a:r>
            <a:r>
              <a:rPr lang="en-US" sz="2400">
                <a:ea typeface="Times New Roman" panose="02020603050405020304" pitchFamily="18" charset="0"/>
              </a:rPr>
              <a:t> not merely an occupation, and as Caena (2011) found there is an empirically identifiable link which distinguishes good teaching from quality teaching;  quality teaching is characterized by being ethically defensible, and is distinct from good teaching, which merely shows that learning took place. </a:t>
            </a:r>
            <a:endParaRPr lang="en-AU" sz="2400"/>
          </a:p>
        </p:txBody>
      </p:sp>
      <p:sp>
        <p:nvSpPr>
          <p:cNvPr id="3" name="Rectangle 2"/>
          <p:cNvSpPr/>
          <p:nvPr/>
        </p:nvSpPr>
        <p:spPr>
          <a:xfrm>
            <a:off x="340821" y="3834815"/>
            <a:ext cx="11030990" cy="1938992"/>
          </a:xfrm>
          <a:prstGeom prst="rect">
            <a:avLst/>
          </a:prstGeom>
        </p:spPr>
        <p:txBody>
          <a:bodyPr wrap="square">
            <a:spAutoFit/>
          </a:bodyPr>
          <a:lstStyle/>
          <a:p>
            <a:pPr indent="228600" algn="just">
              <a:spcAft>
                <a:spcPts val="0"/>
              </a:spcAft>
            </a:pPr>
            <a:r>
              <a:rPr lang="en-US" sz="2400">
                <a:ea typeface="Times New Roman" panose="02020603050405020304" pitchFamily="18" charset="0"/>
              </a:rPr>
              <a:t>Finally it is worth recalling that </a:t>
            </a:r>
            <a:r>
              <a:rPr lang="en-AU" sz="2400">
                <a:ea typeface="Times New Roman" panose="02020603050405020304" pitchFamily="18" charset="0"/>
              </a:rPr>
              <a:t>economic development is integrating businesses, families, intellects, and organisations into global affiliation. </a:t>
            </a:r>
            <a:r>
              <a:rPr lang="en-AU" sz="2400" dirty="0">
                <a:ea typeface="Times New Roman" panose="02020603050405020304" pitchFamily="18" charset="0"/>
              </a:rPr>
              <a:t>These changes bring different cultures together at virtually every level of society, in almost every country of the world. There are therefore immense benefits for all students in bringing into the classroom an understanding and value for diverse cultures. </a:t>
            </a:r>
            <a:endParaRPr lang="en-AU" sz="1400" dirty="0">
              <a:effectLst/>
              <a:ea typeface="Times New Roman" panose="02020603050405020304" pitchFamily="18" charset="0"/>
            </a:endParaRPr>
          </a:p>
        </p:txBody>
      </p:sp>
      <p:sp>
        <p:nvSpPr>
          <p:cNvPr id="4" name="TextBox 3"/>
          <p:cNvSpPr txBox="1"/>
          <p:nvPr/>
        </p:nvSpPr>
        <p:spPr>
          <a:xfrm>
            <a:off x="2809702" y="507076"/>
            <a:ext cx="5835534" cy="923330"/>
          </a:xfrm>
          <a:prstGeom prst="rect">
            <a:avLst/>
          </a:prstGeom>
          <a:noFill/>
        </p:spPr>
        <p:txBody>
          <a:bodyPr wrap="square" rtlCol="0">
            <a:spAutoFit/>
          </a:bodyPr>
          <a:lstStyle/>
          <a:p>
            <a:r>
              <a:rPr lang="en-US" sz="5400" smtClean="0">
                <a:cs typeface="Times New Roman" panose="02020603050405020304" pitchFamily="18" charset="0"/>
              </a:rPr>
              <a:t>Conclusion </a:t>
            </a:r>
            <a:endParaRPr lang="en-AU" sz="5400">
              <a:cs typeface="Times New Roman" panose="02020603050405020304" pitchFamily="18" charset="0"/>
            </a:endParaRPr>
          </a:p>
        </p:txBody>
      </p:sp>
    </p:spTree>
    <p:extLst>
      <p:ext uri="{BB962C8B-B14F-4D97-AF65-F5344CB8AC3E}">
        <p14:creationId xmlns:p14="http://schemas.microsoft.com/office/powerpoint/2010/main" val="13847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0"/>
            <a:ext cx="10364452" cy="1570893"/>
          </a:xfrm>
        </p:spPr>
        <p:txBody>
          <a:bodyPr/>
          <a:lstStyle/>
          <a:p>
            <a:r>
              <a:rPr lang="en-US" dirty="0"/>
              <a:t>The need for a multicultural approach in the classroom </a:t>
            </a:r>
            <a:endParaRPr lang="en-AU" dirty="0"/>
          </a:p>
        </p:txBody>
      </p:sp>
      <p:sp>
        <p:nvSpPr>
          <p:cNvPr id="3" name="Text Placeholder 2"/>
          <p:cNvSpPr>
            <a:spLocks noGrp="1"/>
          </p:cNvSpPr>
          <p:nvPr>
            <p:ph type="body" sz="half" idx="2"/>
          </p:nvPr>
        </p:nvSpPr>
        <p:spPr>
          <a:xfrm>
            <a:off x="913775" y="1941342"/>
            <a:ext cx="10364452" cy="3849859"/>
          </a:xfrm>
        </p:spPr>
        <p:txBody>
          <a:bodyPr>
            <a:noAutofit/>
          </a:bodyPr>
          <a:lstStyle/>
          <a:p>
            <a:pPr marL="342900" indent="-342900" algn="l">
              <a:buFont typeface="Arial" panose="020B0604020202020204" pitchFamily="34" charset="0"/>
              <a:buChar char="•"/>
            </a:pPr>
            <a:r>
              <a:rPr lang="en-US" sz="2000" b="1" cap="none" dirty="0" smtClean="0"/>
              <a:t>Europe's </a:t>
            </a:r>
            <a:r>
              <a:rPr lang="en-US" sz="2000" b="1" cap="none" dirty="0" smtClean="0"/>
              <a:t>population is fast changing as ethnic, racial, religious and economic diversity increases due to global economic forces and migration. In 2011, there were 33.3 million foreign citizens residing in the EU-27, representing 6.6% of the total population (</a:t>
            </a:r>
            <a:r>
              <a:rPr lang="en-US" sz="2000" b="1" cap="none" dirty="0" err="1" smtClean="0"/>
              <a:t>eurostat</a:t>
            </a:r>
            <a:r>
              <a:rPr lang="en-US" sz="2000" b="1" cap="none" dirty="0" smtClean="0"/>
              <a:t>, 2012). The latest OECD report (2015) indicates that on average across OECD countries in 2012, 11% of 15-year-old students had an immigrant background. Around 55% of these students were second-generation immigrants while 45% were first-generation immigrants;</a:t>
            </a:r>
          </a:p>
          <a:p>
            <a:pPr marL="342900" indent="-342900" algn="l">
              <a:buFont typeface="Arial" panose="020B0604020202020204" pitchFamily="34" charset="0"/>
              <a:buChar char="•"/>
            </a:pPr>
            <a:r>
              <a:rPr lang="en-US" sz="2000" b="1" cap="none" dirty="0" smtClean="0"/>
              <a:t>First </a:t>
            </a:r>
            <a:r>
              <a:rPr lang="en-US" sz="2000" b="1" cap="none" dirty="0"/>
              <a:t>generation immigrant students’ </a:t>
            </a:r>
            <a:r>
              <a:rPr lang="en-US" sz="2000" b="1" cap="none" dirty="0" smtClean="0"/>
              <a:t>academic outcomes </a:t>
            </a:r>
            <a:r>
              <a:rPr lang="en-US" sz="2000" b="1" cap="none" dirty="0"/>
              <a:t>are worse than those students without an immigrant background, and second generation immigrant students perform somewhere between the two. </a:t>
            </a:r>
            <a:endParaRPr lang="en-US" sz="2000" b="1" cap="none" dirty="0" smtClean="0"/>
          </a:p>
          <a:p>
            <a:pPr marL="342900" indent="-342900" algn="l">
              <a:buFont typeface="Arial" panose="020B0604020202020204" pitchFamily="34" charset="0"/>
              <a:buChar char="•"/>
            </a:pPr>
            <a:r>
              <a:rPr lang="en-US" sz="2000" b="1" cap="none" dirty="0" smtClean="0"/>
              <a:t>Socioeconomic status conflates results BUT Belgium </a:t>
            </a:r>
            <a:r>
              <a:rPr lang="en-US" sz="2000" b="1" cap="none" dirty="0"/>
              <a:t>and Greece are the only OECD countries with immigrant student populations of over 10%, where the performance gap is large both before and after accounting for socio-economic status (40 and 30 score points, respectively). </a:t>
            </a:r>
            <a:endParaRPr lang="en-AU" sz="2000" b="1" cap="none" dirty="0"/>
          </a:p>
        </p:txBody>
      </p:sp>
    </p:spTree>
    <p:extLst>
      <p:ext uri="{BB962C8B-B14F-4D97-AF65-F5344CB8AC3E}">
        <p14:creationId xmlns:p14="http://schemas.microsoft.com/office/powerpoint/2010/main" val="245955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0"/>
            <a:ext cx="10364452" cy="825306"/>
          </a:xfrm>
        </p:spPr>
        <p:txBody>
          <a:bodyPr/>
          <a:lstStyle/>
          <a:p>
            <a:r>
              <a:rPr lang="en-AU" dirty="0"/>
              <a:t>Quality teaching</a:t>
            </a:r>
          </a:p>
        </p:txBody>
      </p:sp>
      <p:sp>
        <p:nvSpPr>
          <p:cNvPr id="3" name="Text Placeholder 2"/>
          <p:cNvSpPr>
            <a:spLocks noGrp="1"/>
          </p:cNvSpPr>
          <p:nvPr>
            <p:ph type="body" sz="half" idx="2"/>
          </p:nvPr>
        </p:nvSpPr>
        <p:spPr>
          <a:xfrm>
            <a:off x="913775" y="1252024"/>
            <a:ext cx="10364452" cy="4712677"/>
          </a:xfrm>
        </p:spPr>
        <p:txBody>
          <a:bodyPr>
            <a:noAutofit/>
          </a:bodyPr>
          <a:lstStyle/>
          <a:p>
            <a:pPr algn="l"/>
            <a:r>
              <a:rPr lang="en-US" sz="1800" b="1" cap="none" dirty="0" smtClean="0"/>
              <a:t>Teacher quality and teaching quality are </a:t>
            </a:r>
            <a:r>
              <a:rPr lang="en-US" sz="1800" b="1" cap="none" dirty="0" err="1" smtClean="0"/>
              <a:t>characterised</a:t>
            </a:r>
            <a:r>
              <a:rPr lang="en-US" sz="1800" b="1" cap="none" dirty="0" smtClean="0"/>
              <a:t> </a:t>
            </a:r>
            <a:r>
              <a:rPr lang="en-US" sz="1800" b="1" cap="none" dirty="0" smtClean="0"/>
              <a:t>by pedagogy designed to </a:t>
            </a:r>
            <a:r>
              <a:rPr lang="en-US" sz="1800" b="1" cap="none" dirty="0" err="1" smtClean="0"/>
              <a:t>maximise</a:t>
            </a:r>
            <a:r>
              <a:rPr lang="en-US" sz="1800" b="1" cap="none" dirty="0" smtClean="0"/>
              <a:t> student learning by catering for individual’s needs. Teaching has been found to be most effective when the cultural heritages, prior experience, and performance styles of students are incorporated into the instructional process (Banks, 2010; Ladson-Billings, 2009). But these dimensions are often ignored in the instructional process (Gay, 2010) and teaching continues along Eurocentric agendas. On the other hand factors minority students’ discipline problems have been associated with cultural mismatch, implicit bias, and low expectations in classrooms and schools (Gregory et al., 2010; Gay 2010; Person &amp; </a:t>
            </a:r>
            <a:r>
              <a:rPr lang="en-US" sz="1800" b="1" cap="none" dirty="0"/>
              <a:t>H</a:t>
            </a:r>
            <a:r>
              <a:rPr lang="en-US" sz="1800" b="1" cap="none" dirty="0" smtClean="0"/>
              <a:t>ayward, 2015). </a:t>
            </a:r>
          </a:p>
          <a:p>
            <a:pPr algn="l"/>
            <a:r>
              <a:rPr lang="en-US" sz="1800" b="1" cap="none" dirty="0"/>
              <a:t>In order to </a:t>
            </a:r>
            <a:r>
              <a:rPr lang="en-US" sz="1800" b="1" cap="none" dirty="0" smtClean="0"/>
              <a:t>modify </a:t>
            </a:r>
            <a:r>
              <a:rPr lang="en-US" sz="1800" b="1" cap="none" dirty="0"/>
              <a:t>their pedagogy to improve the learning of minority multiethnic students teachers must understand and value the diversity that these children bring with them into classrooms. </a:t>
            </a:r>
          </a:p>
          <a:p>
            <a:pPr algn="l"/>
            <a:r>
              <a:rPr lang="en-US" sz="1800" b="1" cap="none" dirty="0" smtClean="0"/>
              <a:t>A multicultural </a:t>
            </a:r>
            <a:r>
              <a:rPr lang="en-US" sz="1800" b="1" cap="none" dirty="0"/>
              <a:t>approach to the teaching and learning process </a:t>
            </a:r>
            <a:r>
              <a:rPr lang="en-US" sz="1800" b="1" cap="none" dirty="0" smtClean="0"/>
              <a:t>means</a:t>
            </a:r>
            <a:r>
              <a:rPr lang="en-US" sz="1800" b="1" cap="none" dirty="0" smtClean="0"/>
              <a:t> </a:t>
            </a:r>
            <a:r>
              <a:rPr lang="en-US" sz="1800" b="1" cap="none" dirty="0"/>
              <a:t>the teacher </a:t>
            </a:r>
            <a:r>
              <a:rPr lang="en-US" sz="1800" b="1" cap="none" dirty="0" smtClean="0"/>
              <a:t>is </a:t>
            </a:r>
            <a:r>
              <a:rPr lang="en-US" sz="1800" b="1" cap="none" dirty="0" smtClean="0"/>
              <a:t>aware </a:t>
            </a:r>
            <a:r>
              <a:rPr lang="en-US" sz="1800" b="1" cap="none" dirty="0"/>
              <a:t>of the cultural, ethnic, and in the case of Australia, New Zealand, Canada and the United States, the Indigenous practices of students, and </a:t>
            </a:r>
            <a:r>
              <a:rPr lang="en-US" sz="1800" b="1" cap="none" dirty="0" smtClean="0"/>
              <a:t>can use </a:t>
            </a:r>
            <a:r>
              <a:rPr lang="en-US" sz="1800" b="1" cap="none" dirty="0"/>
              <a:t>those practices </a:t>
            </a:r>
            <a:r>
              <a:rPr lang="en-US" sz="1800" b="1" cap="none" dirty="0" smtClean="0"/>
              <a:t>to </a:t>
            </a:r>
            <a:r>
              <a:rPr lang="en-US" sz="1800" b="1" cap="none" dirty="0"/>
              <a:t>scaffold the learning of individual lessons </a:t>
            </a:r>
            <a:r>
              <a:rPr lang="en-US" sz="1800" b="1" cap="none" dirty="0" smtClean="0"/>
              <a:t>as </a:t>
            </a:r>
            <a:r>
              <a:rPr lang="en-US" sz="1800" b="1" cap="none" dirty="0"/>
              <a:t>Vygotsky advocated decades ago (Vygotsky, 1978). Teachers must also have the  </a:t>
            </a:r>
            <a:r>
              <a:rPr lang="en-US" sz="1800" b="1" cap="none" dirty="0" smtClean="0"/>
              <a:t>dispositions </a:t>
            </a:r>
            <a:r>
              <a:rPr lang="en-US" sz="1800" b="1" cap="none" dirty="0"/>
              <a:t>and ethical orientations that place value on individuals of whatever </a:t>
            </a:r>
            <a:r>
              <a:rPr lang="en-US" sz="1800" b="1" cap="none" dirty="0" err="1"/>
              <a:t>colour</a:t>
            </a:r>
            <a:r>
              <a:rPr lang="en-US" sz="1800" b="1" cap="none" dirty="0"/>
              <a:t> or creed, demonstrated by a highly developed ethic of care (Snook, 2003).</a:t>
            </a:r>
            <a:endParaRPr lang="en-US" sz="1800" b="1" cap="none" dirty="0" smtClean="0"/>
          </a:p>
          <a:p>
            <a:pPr algn="l"/>
            <a:endParaRPr lang="en-AU" sz="1800" b="1" cap="none" dirty="0"/>
          </a:p>
        </p:txBody>
      </p:sp>
    </p:spTree>
    <p:extLst>
      <p:ext uri="{BB962C8B-B14F-4D97-AF65-F5344CB8AC3E}">
        <p14:creationId xmlns:p14="http://schemas.microsoft.com/office/powerpoint/2010/main" val="226134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01637"/>
            <a:ext cx="10364452" cy="1078524"/>
          </a:xfrm>
        </p:spPr>
        <p:txBody>
          <a:bodyPr/>
          <a:lstStyle/>
          <a:p>
            <a:r>
              <a:rPr lang="en-AU" dirty="0" smtClean="0"/>
              <a:t>Study Aims </a:t>
            </a:r>
            <a:r>
              <a:rPr lang="en-AU" dirty="0"/>
              <a:t>and methods </a:t>
            </a:r>
          </a:p>
        </p:txBody>
      </p:sp>
      <p:sp>
        <p:nvSpPr>
          <p:cNvPr id="3" name="Text Placeholder 2"/>
          <p:cNvSpPr>
            <a:spLocks noGrp="1"/>
          </p:cNvSpPr>
          <p:nvPr>
            <p:ph type="body" sz="half" idx="2"/>
          </p:nvPr>
        </p:nvSpPr>
        <p:spPr>
          <a:xfrm>
            <a:off x="913775" y="1280161"/>
            <a:ext cx="10364452" cy="4511040"/>
          </a:xfrm>
        </p:spPr>
        <p:txBody>
          <a:bodyPr>
            <a:normAutofit fontScale="92500" lnSpcReduction="10000"/>
          </a:bodyPr>
          <a:lstStyle/>
          <a:p>
            <a:pPr algn="l"/>
            <a:r>
              <a:rPr lang="en-US" sz="2400" cap="none" dirty="0" smtClean="0"/>
              <a:t>Interviews with 27 indigenous parents, 43 grade 9-12 students and also with indigenous teachers and a teacher administrator responsible for curriculum delivery and appropriate pedagogical practice for indigenous students and  gathered information about the specific classroom </a:t>
            </a:r>
            <a:r>
              <a:rPr lang="en-US" sz="2400" cap="none" dirty="0" err="1" smtClean="0"/>
              <a:t>behaviours</a:t>
            </a:r>
            <a:r>
              <a:rPr lang="en-US" sz="2400" cap="none" dirty="0" smtClean="0"/>
              <a:t> that typified quality teaching for indigenous students. </a:t>
            </a:r>
          </a:p>
          <a:p>
            <a:pPr algn="l"/>
            <a:r>
              <a:rPr lang="en-US" sz="2400" cap="none" dirty="0" smtClean="0"/>
              <a:t>These </a:t>
            </a:r>
            <a:r>
              <a:rPr lang="en-US" sz="2400" cap="none" dirty="0" err="1" smtClean="0"/>
              <a:t>behaviours</a:t>
            </a:r>
            <a:r>
              <a:rPr lang="en-US" sz="2400" cap="none" dirty="0" smtClean="0"/>
              <a:t> were endorsed as being culturally sensitive and responsive to indigenous students’ cultural identity and ways of learning</a:t>
            </a:r>
            <a:r>
              <a:rPr lang="en-US" sz="2400" cap="none" dirty="0"/>
              <a:t>. </a:t>
            </a:r>
            <a:r>
              <a:rPr lang="en-US" sz="2400" cap="none" dirty="0" smtClean="0"/>
              <a:t>Emergence </a:t>
            </a:r>
            <a:r>
              <a:rPr lang="en-US" sz="2400" cap="none" dirty="0"/>
              <a:t>of 7 categories of </a:t>
            </a:r>
            <a:r>
              <a:rPr lang="en-US" sz="2400" cap="none" dirty="0" err="1"/>
              <a:t>behaviour</a:t>
            </a:r>
            <a:r>
              <a:rPr lang="en-US" sz="2400" cap="none" dirty="0"/>
              <a:t> that describe qualitatively the pedagogical characteristics identified as being important for Indigenous </a:t>
            </a:r>
            <a:r>
              <a:rPr lang="en-US" sz="2400" cap="none" dirty="0" smtClean="0"/>
              <a:t>learners.</a:t>
            </a:r>
          </a:p>
          <a:p>
            <a:pPr algn="l"/>
            <a:r>
              <a:rPr lang="en-US" sz="2400" cap="none" dirty="0" smtClean="0"/>
              <a:t>Educational psychology studies have found these qualities are also important for other minority student groups, whether that is due to ethnic minority status or sociodemographic minority status (Vygotsky, Maslow, Rogers </a:t>
            </a:r>
            <a:r>
              <a:rPr lang="en-US" sz="2400" cap="none" dirty="0" err="1" smtClean="0"/>
              <a:t>etc</a:t>
            </a:r>
            <a:r>
              <a:rPr lang="en-US" sz="2400" cap="none" dirty="0" smtClean="0"/>
              <a:t>). </a:t>
            </a:r>
            <a:endParaRPr lang="en-AU" sz="2400" cap="none" dirty="0"/>
          </a:p>
        </p:txBody>
      </p:sp>
    </p:spTree>
    <p:extLst>
      <p:ext uri="{BB962C8B-B14F-4D97-AF65-F5344CB8AC3E}">
        <p14:creationId xmlns:p14="http://schemas.microsoft.com/office/powerpoint/2010/main" val="51747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1549017"/>
              </p:ext>
            </p:extLst>
          </p:nvPr>
        </p:nvGraphicFramePr>
        <p:xfrm>
          <a:off x="295422" y="942536"/>
          <a:ext cx="11451102" cy="5751510"/>
        </p:xfrm>
        <a:graphic>
          <a:graphicData uri="http://schemas.openxmlformats.org/drawingml/2006/table">
            <a:tbl>
              <a:tblPr firstRow="1" firstCol="1" bandRow="1"/>
              <a:tblGrid>
                <a:gridCol w="2743200"/>
                <a:gridCol w="8707902"/>
              </a:tblGrid>
              <a:tr h="337054">
                <a:tc>
                  <a:txBody>
                    <a:bodyPr/>
                    <a:lstStyle/>
                    <a:p>
                      <a:pPr algn="just">
                        <a:spcAft>
                          <a:spcPts val="0"/>
                        </a:spcAft>
                      </a:pPr>
                      <a:r>
                        <a:rPr lang="en-AU" sz="1800" b="1" kern="100" dirty="0">
                          <a:solidFill>
                            <a:srgbClr val="000000"/>
                          </a:solidFill>
                          <a:effectLst/>
                          <a:latin typeface="+mn-lt"/>
                          <a:ea typeface="Droid Sans Fallback"/>
                        </a:rPr>
                        <a:t>Category</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kern="100">
                          <a:solidFill>
                            <a:srgbClr val="000000"/>
                          </a:solidFill>
                          <a:effectLst/>
                          <a:latin typeface="+mn-lt"/>
                          <a:ea typeface="Droid Sans Fallback"/>
                        </a:rPr>
                        <a:t>Description  and examples </a:t>
                      </a:r>
                      <a:endParaRPr lang="en-AU" sz="1400" b="1">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189">
                <a:tc>
                  <a:txBody>
                    <a:bodyPr/>
                    <a:lstStyle/>
                    <a:p>
                      <a:pPr algn="l">
                        <a:spcAft>
                          <a:spcPts val="0"/>
                        </a:spcAft>
                      </a:pPr>
                      <a:r>
                        <a:rPr lang="en-AU" sz="1800" b="1" kern="100" dirty="0">
                          <a:solidFill>
                            <a:srgbClr val="000000"/>
                          </a:solidFill>
                          <a:effectLst/>
                          <a:latin typeface="+mn-lt"/>
                          <a:ea typeface="Droid Sans Fallback"/>
                        </a:rPr>
                        <a:t>Ethic of care</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kern="100" dirty="0">
                          <a:solidFill>
                            <a:srgbClr val="000000"/>
                          </a:solidFill>
                          <a:effectLst/>
                          <a:latin typeface="+mn-lt"/>
                          <a:ea typeface="Droid Sans Fallback"/>
                        </a:rPr>
                        <a:t>An ethic of care is the foundation for all teaching practices. Teaching is characterised by respectful, positive and warm interactions with students.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189">
                <a:tc>
                  <a:txBody>
                    <a:bodyPr/>
                    <a:lstStyle/>
                    <a:p>
                      <a:pPr algn="l">
                        <a:spcAft>
                          <a:spcPts val="0"/>
                        </a:spcAft>
                      </a:pPr>
                      <a:r>
                        <a:rPr lang="en-AU" sz="1800" b="1" kern="100">
                          <a:solidFill>
                            <a:srgbClr val="000000"/>
                          </a:solidFill>
                          <a:effectLst/>
                          <a:latin typeface="+mn-lt"/>
                          <a:ea typeface="Droid Sans Fallback"/>
                        </a:rPr>
                        <a:t>Cultural value </a:t>
                      </a:r>
                      <a:endParaRPr lang="en-AU" sz="1400" b="1">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kern="100" dirty="0">
                          <a:solidFill>
                            <a:srgbClr val="000000"/>
                          </a:solidFill>
                          <a:effectLst/>
                          <a:latin typeface="+mn-lt"/>
                          <a:ea typeface="Droid Sans Fallback"/>
                        </a:rPr>
                        <a:t>Valuing students’ cultural identity, showing respect for students’ home language and having cultural knowledge which is used to scaffold children’s learning.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324">
                <a:tc>
                  <a:txBody>
                    <a:bodyPr/>
                    <a:lstStyle/>
                    <a:p>
                      <a:pPr algn="l">
                        <a:spcAft>
                          <a:spcPts val="0"/>
                        </a:spcAft>
                      </a:pPr>
                      <a:r>
                        <a:rPr lang="en-AU" sz="1800" b="1" kern="100">
                          <a:solidFill>
                            <a:srgbClr val="000000"/>
                          </a:solidFill>
                          <a:effectLst/>
                          <a:latin typeface="+mn-lt"/>
                          <a:ea typeface="Droid Sans Fallback"/>
                        </a:rPr>
                        <a:t> Literacy teaching</a:t>
                      </a:r>
                      <a:endParaRPr lang="en-AU" sz="1400" b="1">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dirty="0">
                          <a:solidFill>
                            <a:srgbClr val="000000"/>
                          </a:solidFill>
                          <a:effectLst/>
                          <a:latin typeface="+mn-lt"/>
                          <a:ea typeface="Arial" panose="020B0604020202020204" pitchFamily="34" charset="0"/>
                        </a:rPr>
                        <a:t>Literacy is explicitly taught from a foundation of spoken language. Code switching between Aboriginal English and Standard Australian English is explicitly taught. Reading strategies and writing are focused upon and repeatedly modelled in context.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324">
                <a:tc>
                  <a:txBody>
                    <a:bodyPr/>
                    <a:lstStyle/>
                    <a:p>
                      <a:pPr algn="l">
                        <a:spcAft>
                          <a:spcPts val="0"/>
                        </a:spcAft>
                      </a:pPr>
                      <a:r>
                        <a:rPr lang="en-AU" sz="1800" b="1" kern="100">
                          <a:solidFill>
                            <a:srgbClr val="000000"/>
                          </a:solidFill>
                          <a:effectLst/>
                          <a:latin typeface="+mn-lt"/>
                          <a:ea typeface="Droid Sans Fallback"/>
                        </a:rPr>
                        <a:t>Explicit teaching practices </a:t>
                      </a:r>
                      <a:endParaRPr lang="en-AU" sz="1400" b="1">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kern="100" dirty="0">
                          <a:solidFill>
                            <a:srgbClr val="000000"/>
                          </a:solidFill>
                          <a:effectLst/>
                          <a:latin typeface="+mn-lt"/>
                          <a:ea typeface="Droid Sans Fallback"/>
                        </a:rPr>
                        <a:t>Expectations of behaviour and achievement are clearly and repeatedly communicated to students. The knowledge and skills needed by students are explained and modelled in a variety of ways; feedback is regularly offered.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8458">
                <a:tc>
                  <a:txBody>
                    <a:bodyPr/>
                    <a:lstStyle/>
                    <a:p>
                      <a:pPr algn="l">
                        <a:spcAft>
                          <a:spcPts val="0"/>
                        </a:spcAft>
                      </a:pPr>
                      <a:r>
                        <a:rPr lang="en-AU" sz="1800" b="1" kern="100">
                          <a:solidFill>
                            <a:srgbClr val="000000"/>
                          </a:solidFill>
                          <a:effectLst/>
                          <a:latin typeface="+mn-lt"/>
                          <a:ea typeface="Droid Sans Fallback"/>
                        </a:rPr>
                        <a:t>Pedagogical expertise </a:t>
                      </a:r>
                      <a:endParaRPr lang="en-AU" sz="1400" b="1">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dirty="0">
                          <a:solidFill>
                            <a:srgbClr val="000000"/>
                          </a:solidFill>
                          <a:effectLst/>
                          <a:latin typeface="+mn-lt"/>
                          <a:ea typeface="Arial" panose="020B0604020202020204" pitchFamily="34" charset="0"/>
                        </a:rPr>
                        <a:t>The teacher behaves as a learning facilitator; students are given choices, open ended, experiential, group and outside activities from which to learn. Visual imagery is used to prompt engagement and support learning. Information and skills are chunked and scaffolded, and connected to prior knowledge.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308">
                <a:tc>
                  <a:txBody>
                    <a:bodyPr/>
                    <a:lstStyle/>
                    <a:p>
                      <a:pPr algn="l">
                        <a:spcAft>
                          <a:spcPts val="0"/>
                        </a:spcAft>
                      </a:pPr>
                      <a:r>
                        <a:rPr lang="en-AU" sz="1800" b="1" kern="100" dirty="0">
                          <a:solidFill>
                            <a:srgbClr val="000000"/>
                          </a:solidFill>
                          <a:effectLst/>
                          <a:latin typeface="+mn-lt"/>
                          <a:ea typeface="Droid Sans Fallback"/>
                        </a:rPr>
                        <a:t>Behaviour support; </a:t>
                      </a:r>
                      <a:endParaRPr lang="en-AU" sz="1800" b="1" kern="100" dirty="0" smtClean="0">
                        <a:solidFill>
                          <a:srgbClr val="000000"/>
                        </a:solidFill>
                        <a:effectLst/>
                        <a:latin typeface="+mn-lt"/>
                        <a:ea typeface="Droid Sans Fallback"/>
                      </a:endParaRPr>
                    </a:p>
                    <a:p>
                      <a:pPr algn="l">
                        <a:spcAft>
                          <a:spcPts val="0"/>
                        </a:spcAft>
                      </a:pPr>
                      <a:r>
                        <a:rPr lang="en-AU" sz="1800" b="1" kern="100" dirty="0" smtClean="0">
                          <a:solidFill>
                            <a:srgbClr val="000000"/>
                          </a:solidFill>
                          <a:effectLst/>
                          <a:latin typeface="+mn-lt"/>
                          <a:ea typeface="Droid Sans Fallback"/>
                        </a:rPr>
                        <a:t>Support </a:t>
                      </a:r>
                      <a:r>
                        <a:rPr lang="en-AU" sz="1800" b="1" kern="100" dirty="0">
                          <a:solidFill>
                            <a:srgbClr val="000000"/>
                          </a:solidFill>
                          <a:effectLst/>
                          <a:latin typeface="+mn-lt"/>
                          <a:ea typeface="Droid Sans Fallback"/>
                        </a:rPr>
                        <a:t>for self-regulation</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AU" sz="1800" b="1" kern="100" dirty="0">
                          <a:solidFill>
                            <a:srgbClr val="000000"/>
                          </a:solidFill>
                          <a:effectLst/>
                          <a:latin typeface="+mn-lt"/>
                          <a:ea typeface="Droid Sans Fallback"/>
                        </a:rPr>
                        <a:t>Students contribute to the setting of classroom expectations, which are clearly and consistently communicated to students. Use of cooperative learning behaviours, engaging and accessible tasks and established routine decrease the need to manage student behaviours. </a:t>
                      </a:r>
                      <a:endParaRPr lang="en-AU" sz="1400" b="1" dirty="0">
                        <a:effectLst/>
                        <a:latin typeface="+mn-lt"/>
                        <a:ea typeface="Times New Roman" panose="02020603050405020304" pitchFamily="18" charset="0"/>
                      </a:endParaRPr>
                    </a:p>
                  </a:txBody>
                  <a:tcPr marL="23846" marR="23846" marT="23846" marB="238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2575709" y="233848"/>
            <a:ext cx="7713330" cy="523220"/>
          </a:xfrm>
          <a:prstGeom prst="rect">
            <a:avLst/>
          </a:prstGeom>
        </p:spPr>
        <p:txBody>
          <a:bodyPr wrap="none">
            <a:spAutoFit/>
          </a:bodyPr>
          <a:lstStyle/>
          <a:p>
            <a:r>
              <a:rPr lang="en-US" sz="2800" dirty="0"/>
              <a:t>Culturally responsive pedagogy (CRP) characteristics</a:t>
            </a:r>
            <a:endParaRPr lang="en-AU" sz="2800" dirty="0"/>
          </a:p>
        </p:txBody>
      </p:sp>
    </p:spTree>
    <p:extLst>
      <p:ext uri="{BB962C8B-B14F-4D97-AF65-F5344CB8AC3E}">
        <p14:creationId xmlns:p14="http://schemas.microsoft.com/office/powerpoint/2010/main" val="234161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4718" y="309942"/>
            <a:ext cx="8417369" cy="523220"/>
          </a:xfrm>
          <a:prstGeom prst="rect">
            <a:avLst/>
          </a:prstGeom>
        </p:spPr>
        <p:txBody>
          <a:bodyPr wrap="none">
            <a:spAutoFit/>
          </a:bodyPr>
          <a:lstStyle/>
          <a:p>
            <a:r>
              <a:rPr lang="en-US" sz="2800"/>
              <a:t>Pearson’s correlations between subscales of CRP (N=138)</a:t>
            </a:r>
            <a:endParaRPr lang="en-AU" sz="2800"/>
          </a:p>
        </p:txBody>
      </p:sp>
      <p:graphicFrame>
        <p:nvGraphicFramePr>
          <p:cNvPr id="8" name="Table 7"/>
          <p:cNvGraphicFramePr>
            <a:graphicFrameLocks noGrp="1"/>
          </p:cNvGraphicFramePr>
          <p:nvPr>
            <p:extLst>
              <p:ext uri="{D42A27DB-BD31-4B8C-83A1-F6EECF244321}">
                <p14:modId xmlns:p14="http://schemas.microsoft.com/office/powerpoint/2010/main" val="3299717626"/>
              </p:ext>
            </p:extLst>
          </p:nvPr>
        </p:nvGraphicFramePr>
        <p:xfrm>
          <a:off x="532016" y="1878675"/>
          <a:ext cx="10745586" cy="3890358"/>
        </p:xfrm>
        <a:graphic>
          <a:graphicData uri="http://schemas.openxmlformats.org/drawingml/2006/table">
            <a:tbl>
              <a:tblPr firstRow="1">
                <a:tableStyleId>{5C22544A-7EE6-4342-B048-85BDC9FD1C3A}</a:tableStyleId>
              </a:tblPr>
              <a:tblGrid>
                <a:gridCol w="2570344"/>
                <a:gridCol w="1175567"/>
                <a:gridCol w="1175567"/>
                <a:gridCol w="1175567"/>
                <a:gridCol w="1175567"/>
                <a:gridCol w="1175567"/>
                <a:gridCol w="1175567"/>
                <a:gridCol w="1121840"/>
              </a:tblGrid>
              <a:tr h="396966">
                <a:tc>
                  <a:txBody>
                    <a:bodyPr/>
                    <a:lstStyle/>
                    <a:p>
                      <a:pPr marL="38100" algn="l">
                        <a:spcAft>
                          <a:spcPts val="0"/>
                        </a:spcAft>
                      </a:pPr>
                      <a:r>
                        <a:rPr lang="en-AU" sz="1800" dirty="0">
                          <a:effectLst/>
                        </a:rPr>
                        <a:t> </a:t>
                      </a:r>
                      <a:endParaRPr lang="en-AU" sz="1200" dirty="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2</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3</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4</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5</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6</a:t>
                      </a:r>
                      <a:endParaRPr lang="en-AU" sz="1200">
                        <a:effectLst/>
                        <a:latin typeface="Times New Roman" panose="02020603050405020304" pitchFamily="18" charset="0"/>
                      </a:endParaRPr>
                    </a:p>
                  </a:txBody>
                  <a:tcPr marL="62120" marR="62120" marT="0" marB="0"/>
                </a:tc>
                <a:tc>
                  <a:txBody>
                    <a:bodyPr/>
                    <a:lstStyle/>
                    <a:p>
                      <a:pPr marL="38100" marR="38100" algn="ctr">
                        <a:spcAft>
                          <a:spcPts val="0"/>
                        </a:spcAft>
                      </a:pPr>
                      <a:r>
                        <a:rPr lang="en-AU" sz="1800">
                          <a:effectLst/>
                        </a:rPr>
                        <a:t>7</a:t>
                      </a:r>
                      <a:endParaRPr lang="en-AU" sz="1200">
                        <a:effectLst/>
                        <a:latin typeface="Times New Roman" panose="02020603050405020304" pitchFamily="18" charset="0"/>
                      </a:endParaRPr>
                    </a:p>
                  </a:txBody>
                  <a:tcPr marL="62120" marR="62120" marT="0" marB="0"/>
                </a:tc>
              </a:tr>
              <a:tr h="528074">
                <a:tc>
                  <a:txBody>
                    <a:bodyPr/>
                    <a:lstStyle/>
                    <a:p>
                      <a:pPr marL="342900" marR="38100" lvl="0" indent="-342900" algn="l">
                        <a:spcAft>
                          <a:spcPts val="0"/>
                        </a:spcAft>
                        <a:buFont typeface="+mj-lt"/>
                        <a:buAutoNum type="arabicPeriod"/>
                      </a:pPr>
                      <a:r>
                        <a:rPr lang="en-AU" sz="1800">
                          <a:effectLst/>
                        </a:rPr>
                        <a:t>ethic of care </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.656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.514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.673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.554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.583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a:effectLst/>
                        </a:rPr>
                        <a:t>.567**</a:t>
                      </a:r>
                      <a:endParaRPr lang="en-AU" sz="1200">
                        <a:effectLst/>
                        <a:latin typeface="Times New Roman" panose="02020603050405020304" pitchFamily="18" charset="0"/>
                      </a:endParaRPr>
                    </a:p>
                  </a:txBody>
                  <a:tcPr marL="62120" marR="62120" marT="0" marB="0"/>
                </a:tc>
              </a:tr>
              <a:tr h="484370">
                <a:tc>
                  <a:txBody>
                    <a:bodyPr/>
                    <a:lstStyle/>
                    <a:p>
                      <a:pPr marL="0" marR="38100" lvl="0" indent="0" algn="l">
                        <a:spcAft>
                          <a:spcPts val="0"/>
                        </a:spcAft>
                        <a:buFont typeface="+mj-lt"/>
                        <a:buNone/>
                      </a:pPr>
                      <a:r>
                        <a:rPr lang="en-AU" sz="1800" dirty="0" smtClean="0">
                          <a:effectLst/>
                        </a:rPr>
                        <a:t>2. pedagogical </a:t>
                      </a:r>
                      <a:r>
                        <a:rPr lang="en-AU" sz="1800" dirty="0">
                          <a:effectLst/>
                        </a:rPr>
                        <a:t>expertise </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.656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.676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.683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.694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.665</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a:effectLst/>
                        </a:rPr>
                        <a:t>.682**</a:t>
                      </a:r>
                      <a:endParaRPr lang="en-AU" sz="1200">
                        <a:effectLst/>
                        <a:latin typeface="Times New Roman" panose="02020603050405020304" pitchFamily="18" charset="0"/>
                      </a:endParaRPr>
                    </a:p>
                  </a:txBody>
                  <a:tcPr marL="62120" marR="62120" marT="0" marB="0"/>
                </a:tc>
              </a:tr>
              <a:tr h="507436">
                <a:tc>
                  <a:txBody>
                    <a:bodyPr/>
                    <a:lstStyle/>
                    <a:p>
                      <a:pPr marL="0" marR="38100" lvl="0" indent="0" algn="l">
                        <a:spcAft>
                          <a:spcPts val="0"/>
                        </a:spcAft>
                        <a:buFont typeface="+mj-lt"/>
                        <a:buNone/>
                      </a:pPr>
                      <a:r>
                        <a:rPr lang="en-AU" sz="1800" dirty="0" smtClean="0">
                          <a:effectLst/>
                        </a:rPr>
                        <a:t>3. literacy  </a:t>
                      </a:r>
                      <a:r>
                        <a:rPr lang="en-AU" sz="1800" dirty="0">
                          <a:effectLst/>
                        </a:rPr>
                        <a:t>teaching </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.514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.676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.542</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.573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.469</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dirty="0">
                          <a:effectLst/>
                        </a:rPr>
                        <a:t>.694**</a:t>
                      </a:r>
                      <a:endParaRPr lang="en-AU" sz="1200" dirty="0">
                        <a:effectLst/>
                        <a:latin typeface="Times New Roman" panose="02020603050405020304" pitchFamily="18" charset="0"/>
                      </a:endParaRPr>
                    </a:p>
                  </a:txBody>
                  <a:tcPr marL="62120" marR="62120" marT="0" marB="0">
                    <a:solidFill>
                      <a:schemeClr val="accent2"/>
                    </a:solidFill>
                  </a:tcPr>
                </a:tc>
              </a:tr>
              <a:tr h="371471">
                <a:tc>
                  <a:txBody>
                    <a:bodyPr/>
                    <a:lstStyle/>
                    <a:p>
                      <a:pPr marL="0" marR="38100" lvl="0" indent="0" algn="l">
                        <a:spcAft>
                          <a:spcPts val="0"/>
                        </a:spcAft>
                        <a:buFont typeface="+mj-lt"/>
                        <a:buNone/>
                      </a:pPr>
                      <a:r>
                        <a:rPr lang="en-AU" sz="1800" dirty="0" smtClean="0">
                          <a:effectLst/>
                        </a:rPr>
                        <a:t>4. behaviour </a:t>
                      </a:r>
                      <a:r>
                        <a:rPr lang="en-AU" sz="1800" dirty="0">
                          <a:effectLst/>
                        </a:rPr>
                        <a:t>support</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.673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dirty="0">
                          <a:effectLst/>
                        </a:rPr>
                        <a:t>.683</a:t>
                      </a:r>
                      <a:r>
                        <a:rPr lang="en-AU" sz="1800" baseline="30000" dirty="0">
                          <a:effectLst/>
                        </a:rPr>
                        <a:t>**</a:t>
                      </a:r>
                      <a:endParaRPr lang="en-AU" sz="1200" dirty="0">
                        <a:effectLst/>
                        <a:latin typeface="Times New Roman" panose="02020603050405020304" pitchFamily="18" charset="0"/>
                      </a:endParaRPr>
                    </a:p>
                  </a:txBody>
                  <a:tcPr marL="62120" marR="62120" marT="0" marB="0">
                    <a:solidFill>
                      <a:schemeClr val="accent2"/>
                    </a:solidFill>
                  </a:tcPr>
                </a:tc>
                <a:tc>
                  <a:txBody>
                    <a:bodyPr/>
                    <a:lstStyle/>
                    <a:p>
                      <a:pPr marL="38100" marR="38100" algn="r">
                        <a:spcAft>
                          <a:spcPts val="0"/>
                        </a:spcAft>
                      </a:pPr>
                      <a:r>
                        <a:rPr lang="en-AU" sz="1800">
                          <a:effectLst/>
                        </a:rPr>
                        <a:t>.542</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.586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.579</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a:effectLst/>
                        </a:rPr>
                        <a:t>.484**</a:t>
                      </a:r>
                      <a:endParaRPr lang="en-AU" sz="1200">
                        <a:effectLst/>
                        <a:latin typeface="Times New Roman" panose="02020603050405020304" pitchFamily="18" charset="0"/>
                      </a:endParaRPr>
                    </a:p>
                  </a:txBody>
                  <a:tcPr marL="62120" marR="62120" marT="0" marB="0"/>
                </a:tc>
              </a:tr>
              <a:tr h="435812">
                <a:tc>
                  <a:txBody>
                    <a:bodyPr/>
                    <a:lstStyle/>
                    <a:p>
                      <a:pPr marL="0" marR="38100" lvl="0" indent="0" algn="l">
                        <a:spcAft>
                          <a:spcPts val="0"/>
                        </a:spcAft>
                        <a:buFont typeface="+mj-lt"/>
                        <a:buNone/>
                      </a:pPr>
                      <a:r>
                        <a:rPr lang="en-AU" sz="1800" dirty="0" smtClean="0">
                          <a:effectLst/>
                        </a:rPr>
                        <a:t>5. explicitness </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.554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dirty="0">
                          <a:effectLst/>
                        </a:rPr>
                        <a:t>.694</a:t>
                      </a:r>
                      <a:r>
                        <a:rPr lang="en-AU" sz="1800" baseline="30000" dirty="0">
                          <a:effectLst/>
                        </a:rPr>
                        <a:t>**</a:t>
                      </a:r>
                      <a:endParaRPr lang="en-AU" sz="1200" dirty="0">
                        <a:effectLst/>
                        <a:latin typeface="Times New Roman" panose="02020603050405020304" pitchFamily="18" charset="0"/>
                      </a:endParaRPr>
                    </a:p>
                  </a:txBody>
                  <a:tcPr marL="62120" marR="62120" marT="0" marB="0">
                    <a:solidFill>
                      <a:schemeClr val="accent2"/>
                    </a:solidFill>
                  </a:tcPr>
                </a:tc>
                <a:tc>
                  <a:txBody>
                    <a:bodyPr/>
                    <a:lstStyle/>
                    <a:p>
                      <a:pPr marL="38100" marR="38100" algn="r">
                        <a:spcAft>
                          <a:spcPts val="0"/>
                        </a:spcAft>
                      </a:pPr>
                      <a:r>
                        <a:rPr lang="en-AU" sz="1800">
                          <a:effectLst/>
                        </a:rPr>
                        <a:t>.573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.586</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.577</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a:effectLst/>
                        </a:rPr>
                        <a:t>.477**</a:t>
                      </a:r>
                      <a:endParaRPr lang="en-AU" sz="1200">
                        <a:effectLst/>
                        <a:latin typeface="Times New Roman" panose="02020603050405020304" pitchFamily="18" charset="0"/>
                      </a:endParaRPr>
                    </a:p>
                  </a:txBody>
                  <a:tcPr marL="62120" marR="62120" marT="0" marB="0"/>
                </a:tc>
              </a:tr>
              <a:tr h="514719">
                <a:tc>
                  <a:txBody>
                    <a:bodyPr/>
                    <a:lstStyle/>
                    <a:p>
                      <a:pPr marL="0" marR="38100" lvl="0" indent="0" algn="l">
                        <a:spcAft>
                          <a:spcPts val="0"/>
                        </a:spcAft>
                        <a:buFont typeface="+mj-lt"/>
                        <a:buNone/>
                      </a:pPr>
                      <a:r>
                        <a:rPr lang="en-AU" sz="1800" dirty="0" smtClean="0">
                          <a:effectLst/>
                        </a:rPr>
                        <a:t>6.</a:t>
                      </a:r>
                      <a:r>
                        <a:rPr lang="en-AU" sz="1800" baseline="0" dirty="0" smtClean="0">
                          <a:effectLst/>
                        </a:rPr>
                        <a:t> </a:t>
                      </a:r>
                      <a:r>
                        <a:rPr lang="en-AU" sz="1800" dirty="0" smtClean="0">
                          <a:effectLst/>
                        </a:rPr>
                        <a:t>self-regulation </a:t>
                      </a:r>
                      <a:r>
                        <a:rPr lang="en-AU" sz="1800" dirty="0">
                          <a:effectLst/>
                        </a:rPr>
                        <a:t>support </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.583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.665</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.469</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.579</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.577</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1</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a:effectLst/>
                        </a:rPr>
                        <a:t>.443**</a:t>
                      </a:r>
                      <a:endParaRPr lang="en-AU" sz="1200">
                        <a:effectLst/>
                        <a:latin typeface="Times New Roman" panose="02020603050405020304" pitchFamily="18" charset="0"/>
                      </a:endParaRPr>
                    </a:p>
                  </a:txBody>
                  <a:tcPr marL="62120" marR="62120" marT="0" marB="0"/>
                </a:tc>
              </a:tr>
              <a:tr h="651510">
                <a:tc>
                  <a:txBody>
                    <a:bodyPr/>
                    <a:lstStyle/>
                    <a:p>
                      <a:pPr marL="0" marR="38100" lvl="0" indent="0" algn="l">
                        <a:spcAft>
                          <a:spcPts val="0"/>
                        </a:spcAft>
                        <a:buFont typeface="+mj-lt"/>
                        <a:buNone/>
                      </a:pPr>
                      <a:r>
                        <a:rPr lang="en-AU" sz="1800" dirty="0" smtClean="0">
                          <a:effectLst/>
                        </a:rPr>
                        <a:t>7. Indigenous </a:t>
                      </a:r>
                      <a:r>
                        <a:rPr lang="en-AU" sz="1800" dirty="0">
                          <a:effectLst/>
                        </a:rPr>
                        <a:t>cultural value  </a:t>
                      </a:r>
                      <a:endParaRPr lang="en-AU" sz="1200" dirty="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.567</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dirty="0">
                          <a:effectLst/>
                        </a:rPr>
                        <a:t>.682</a:t>
                      </a:r>
                      <a:r>
                        <a:rPr lang="en-AU" sz="1800" baseline="30000" dirty="0">
                          <a:effectLst/>
                        </a:rPr>
                        <a:t>**</a:t>
                      </a:r>
                      <a:endParaRPr lang="en-AU" sz="1200" dirty="0">
                        <a:effectLst/>
                        <a:latin typeface="Times New Roman" panose="02020603050405020304" pitchFamily="18" charset="0"/>
                      </a:endParaRPr>
                    </a:p>
                  </a:txBody>
                  <a:tcPr marL="62120" marR="62120" marT="0" marB="0">
                    <a:solidFill>
                      <a:schemeClr val="accent2"/>
                    </a:solidFill>
                  </a:tcPr>
                </a:tc>
                <a:tc>
                  <a:txBody>
                    <a:bodyPr/>
                    <a:lstStyle/>
                    <a:p>
                      <a:pPr marL="38100" marR="38100" algn="r">
                        <a:spcAft>
                          <a:spcPts val="0"/>
                        </a:spcAft>
                      </a:pPr>
                      <a:r>
                        <a:rPr lang="en-AU" sz="1800">
                          <a:effectLst/>
                        </a:rPr>
                        <a:t>.694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.484</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.477</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marL="38100" marR="38100" algn="r">
                        <a:spcAft>
                          <a:spcPts val="0"/>
                        </a:spcAft>
                      </a:pPr>
                      <a:r>
                        <a:rPr lang="en-AU" sz="1800">
                          <a:effectLst/>
                        </a:rPr>
                        <a:t>.443</a:t>
                      </a:r>
                      <a:r>
                        <a:rPr lang="en-AU" sz="1800" baseline="30000">
                          <a:effectLst/>
                        </a:rPr>
                        <a:t>**</a:t>
                      </a:r>
                      <a:endParaRPr lang="en-AU" sz="1200">
                        <a:effectLst/>
                        <a:latin typeface="Times New Roman" panose="02020603050405020304" pitchFamily="18" charset="0"/>
                      </a:endParaRPr>
                    </a:p>
                  </a:txBody>
                  <a:tcPr marL="62120" marR="62120" marT="0" marB="0"/>
                </a:tc>
                <a:tc>
                  <a:txBody>
                    <a:bodyPr/>
                    <a:lstStyle/>
                    <a:p>
                      <a:pPr algn="r">
                        <a:spcAft>
                          <a:spcPts val="0"/>
                        </a:spcAft>
                      </a:pPr>
                      <a:r>
                        <a:rPr lang="en-AU" sz="1800" dirty="0">
                          <a:effectLst/>
                        </a:rPr>
                        <a:t>1</a:t>
                      </a:r>
                      <a:endParaRPr lang="en-AU" sz="1200" dirty="0">
                        <a:effectLst/>
                        <a:latin typeface="Times New Roman" panose="02020603050405020304" pitchFamily="18" charset="0"/>
                      </a:endParaRPr>
                    </a:p>
                  </a:txBody>
                  <a:tcPr marL="62120" marR="62120" marT="0" marB="0"/>
                </a:tc>
              </a:tr>
            </a:tbl>
          </a:graphicData>
        </a:graphic>
      </p:graphicFrame>
      <p:sp>
        <p:nvSpPr>
          <p:cNvPr id="9" name="Rectangle 8"/>
          <p:cNvSpPr/>
          <p:nvPr/>
        </p:nvSpPr>
        <p:spPr>
          <a:xfrm>
            <a:off x="1017402" y="5769033"/>
            <a:ext cx="6096000" cy="646331"/>
          </a:xfrm>
          <a:prstGeom prst="rect">
            <a:avLst/>
          </a:prstGeom>
        </p:spPr>
        <p:txBody>
          <a:bodyPr>
            <a:spAutoFit/>
          </a:bodyPr>
          <a:lstStyle/>
          <a:p>
            <a:endParaRPr lang="en-US" dirty="0"/>
          </a:p>
          <a:p>
            <a:r>
              <a:rPr lang="en-US" dirty="0"/>
              <a:t>**. Correlation is significant at the 0.01 level (2-tailed).</a:t>
            </a:r>
          </a:p>
        </p:txBody>
      </p:sp>
    </p:spTree>
    <p:extLst>
      <p:ext uri="{BB962C8B-B14F-4D97-AF65-F5344CB8AC3E}">
        <p14:creationId xmlns:p14="http://schemas.microsoft.com/office/powerpoint/2010/main" val="381187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849274" y="1609777"/>
            <a:ext cx="187517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sz="320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072" y="1456267"/>
            <a:ext cx="8850829" cy="503296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66905" y="433401"/>
            <a:ext cx="8379666" cy="523220"/>
          </a:xfrm>
          <a:prstGeom prst="rect">
            <a:avLst/>
          </a:prstGeom>
        </p:spPr>
        <p:txBody>
          <a:bodyPr wrap="none">
            <a:spAutoFit/>
          </a:bodyPr>
          <a:lstStyle/>
          <a:p>
            <a:r>
              <a:rPr lang="en-US" sz="2800"/>
              <a:t>Comparing 3 teachers with identical overall score on CRP</a:t>
            </a:r>
            <a:endParaRPr lang="en-AU" sz="2800"/>
          </a:p>
        </p:txBody>
      </p:sp>
    </p:spTree>
    <p:extLst>
      <p:ext uri="{BB962C8B-B14F-4D97-AF65-F5344CB8AC3E}">
        <p14:creationId xmlns:p14="http://schemas.microsoft.com/office/powerpoint/2010/main" val="12514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flipV="1">
            <a:off x="330531" y="2631284"/>
            <a:ext cx="16336745" cy="58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l="2141"/>
          <a:stretch>
            <a:fillRect/>
          </a:stretch>
        </p:blipFill>
        <p:spPr bwMode="auto">
          <a:xfrm>
            <a:off x="939397" y="1955800"/>
            <a:ext cx="9569825" cy="3759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850485" y="568867"/>
            <a:ext cx="8147423" cy="461665"/>
          </a:xfrm>
          <a:prstGeom prst="rect">
            <a:avLst/>
          </a:prstGeom>
        </p:spPr>
        <p:txBody>
          <a:bodyPr wrap="none">
            <a:spAutoFit/>
          </a:bodyPr>
          <a:lstStyle/>
          <a:p>
            <a:r>
              <a:rPr lang="en-US" sz="2400"/>
              <a:t>Structural Equation Modelling of the factors of the CRP (N=138) </a:t>
            </a:r>
            <a:endParaRPr lang="en-AU" sz="2400"/>
          </a:p>
        </p:txBody>
      </p:sp>
    </p:spTree>
    <p:extLst>
      <p:ext uri="{BB962C8B-B14F-4D97-AF65-F5344CB8AC3E}">
        <p14:creationId xmlns:p14="http://schemas.microsoft.com/office/powerpoint/2010/main" val="345866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6336" y="1230283"/>
            <a:ext cx="10183088" cy="2308324"/>
          </a:xfrm>
          <a:prstGeom prst="rect">
            <a:avLst/>
          </a:prstGeom>
        </p:spPr>
        <p:txBody>
          <a:bodyPr wrap="square">
            <a:spAutoFit/>
          </a:bodyPr>
          <a:lstStyle/>
          <a:p>
            <a:pPr indent="228600" algn="just">
              <a:spcAft>
                <a:spcPts val="0"/>
              </a:spcAft>
            </a:pPr>
            <a:r>
              <a:rPr lang="en-US" sz="2400">
                <a:ea typeface="Times New Roman" panose="02020603050405020304" pitchFamily="18" charset="0"/>
              </a:rPr>
              <a:t>The findings reported here constitute one of a very few studies that have empirically investigated culturally responsive pedagogy. </a:t>
            </a:r>
            <a:r>
              <a:rPr lang="en-US" sz="2400" dirty="0">
                <a:ea typeface="Times New Roman" panose="02020603050405020304" pitchFamily="18" charset="0"/>
              </a:rPr>
              <a:t>Moreover, CRP as described can define quality teaching for multiethnic and multiracial students who like Australian Indigenous students might have unique ways of learning but </a:t>
            </a:r>
            <a:r>
              <a:rPr lang="en-US" sz="2400" b="1" dirty="0">
                <a:ea typeface="Times New Roman" panose="02020603050405020304" pitchFamily="18" charset="0"/>
              </a:rPr>
              <a:t>underachieve </a:t>
            </a:r>
            <a:r>
              <a:rPr lang="en-US" sz="2400" dirty="0">
                <a:ea typeface="Times New Roman" panose="02020603050405020304" pitchFamily="18" charset="0"/>
              </a:rPr>
              <a:t>due to language barriers and a range of factors linked to </a:t>
            </a:r>
            <a:r>
              <a:rPr lang="en-US" sz="2400" b="1" dirty="0">
                <a:ea typeface="Times New Roman" panose="02020603050405020304" pitchFamily="18" charset="0"/>
              </a:rPr>
              <a:t>socioeconomic disadvantage</a:t>
            </a:r>
            <a:r>
              <a:rPr lang="en-US" sz="2400" dirty="0">
                <a:ea typeface="Times New Roman" panose="02020603050405020304" pitchFamily="18" charset="0"/>
              </a:rPr>
              <a:t>.  </a:t>
            </a:r>
            <a:endParaRPr lang="en-AU" sz="1400">
              <a:effectLst/>
              <a:ea typeface="Times New Roman" panose="02020603050405020304" pitchFamily="18" charset="0"/>
            </a:endParaRPr>
          </a:p>
        </p:txBody>
      </p:sp>
      <p:sp>
        <p:nvSpPr>
          <p:cNvPr id="4" name="Rectangle 3"/>
          <p:cNvSpPr/>
          <p:nvPr/>
        </p:nvSpPr>
        <p:spPr>
          <a:xfrm>
            <a:off x="4780689" y="451257"/>
            <a:ext cx="2045753" cy="523220"/>
          </a:xfrm>
          <a:prstGeom prst="rect">
            <a:avLst/>
          </a:prstGeom>
        </p:spPr>
        <p:txBody>
          <a:bodyPr wrap="none">
            <a:spAutoFit/>
          </a:bodyPr>
          <a:lstStyle/>
          <a:p>
            <a:r>
              <a:rPr lang="en-AU" sz="2800" dirty="0"/>
              <a:t>DISCUSSION</a:t>
            </a:r>
          </a:p>
        </p:txBody>
      </p:sp>
      <p:sp>
        <p:nvSpPr>
          <p:cNvPr id="5" name="Rectangle 4"/>
          <p:cNvSpPr/>
          <p:nvPr/>
        </p:nvSpPr>
        <p:spPr>
          <a:xfrm>
            <a:off x="806336" y="3538607"/>
            <a:ext cx="10183088" cy="3046988"/>
          </a:xfrm>
          <a:prstGeom prst="rect">
            <a:avLst/>
          </a:prstGeom>
        </p:spPr>
        <p:txBody>
          <a:bodyPr wrap="square">
            <a:spAutoFit/>
          </a:bodyPr>
          <a:lstStyle/>
          <a:p>
            <a:pPr indent="228600" algn="just">
              <a:spcAft>
                <a:spcPts val="0"/>
              </a:spcAft>
            </a:pPr>
            <a:r>
              <a:rPr lang="en-US" sz="2400">
                <a:ea typeface="Times New Roman" panose="02020603050405020304" pitchFamily="18" charset="0"/>
              </a:rPr>
              <a:t>Quality teaching was empirically found to be based on factors that include </a:t>
            </a:r>
            <a:r>
              <a:rPr lang="en-US" sz="2400" b="1" i="1">
                <a:ea typeface="Times New Roman" panose="02020603050405020304" pitchFamily="18" charset="0"/>
              </a:rPr>
              <a:t>explicit instruction,</a:t>
            </a:r>
            <a:r>
              <a:rPr lang="en-US" sz="2400" b="1">
                <a:ea typeface="Times New Roman" panose="02020603050405020304" pitchFamily="18" charset="0"/>
              </a:rPr>
              <a:t> </a:t>
            </a:r>
            <a:r>
              <a:rPr lang="en-US" sz="2400" b="1" i="1">
                <a:ea typeface="Times New Roman" panose="02020603050405020304" pitchFamily="18" charset="0"/>
              </a:rPr>
              <a:t>literacy teaching,</a:t>
            </a:r>
            <a:r>
              <a:rPr lang="en-US" sz="2400" b="1">
                <a:ea typeface="Times New Roman" panose="02020603050405020304" pitchFamily="18" charset="0"/>
              </a:rPr>
              <a:t> </a:t>
            </a:r>
            <a:r>
              <a:rPr lang="en-US" sz="2400">
                <a:ea typeface="Times New Roman" panose="02020603050405020304" pitchFamily="18" charset="0"/>
              </a:rPr>
              <a:t>which enhances language development, high teacher expectations communicated via </a:t>
            </a:r>
            <a:r>
              <a:rPr lang="en-US" sz="2400" b="1" i="1">
                <a:ea typeface="Times New Roman" panose="02020603050405020304" pitchFamily="18" charset="0"/>
              </a:rPr>
              <a:t>pedagogical expertise </a:t>
            </a:r>
            <a:r>
              <a:rPr lang="en-US" sz="2400">
                <a:ea typeface="Times New Roman" panose="02020603050405020304" pitchFamily="18" charset="0"/>
              </a:rPr>
              <a:t>and  </a:t>
            </a:r>
            <a:r>
              <a:rPr lang="en-US" sz="2400" b="1" i="1">
                <a:ea typeface="Times New Roman" panose="02020603050405020304" pitchFamily="18" charset="0"/>
              </a:rPr>
              <a:t>cultural value,</a:t>
            </a:r>
            <a:r>
              <a:rPr lang="en-US" sz="2400" b="1">
                <a:ea typeface="Times New Roman" panose="02020603050405020304" pitchFamily="18" charset="0"/>
              </a:rPr>
              <a:t> and </a:t>
            </a:r>
            <a:r>
              <a:rPr lang="en-US" sz="2400" b="1" i="1">
                <a:ea typeface="Times New Roman" panose="02020603050405020304" pitchFamily="18" charset="0"/>
              </a:rPr>
              <a:t>behavior support</a:t>
            </a:r>
            <a:r>
              <a:rPr lang="en-US" sz="2400" b="1">
                <a:ea typeface="Times New Roman" panose="02020603050405020304" pitchFamily="18" charset="0"/>
              </a:rPr>
              <a:t> </a:t>
            </a:r>
            <a:r>
              <a:rPr lang="en-US" sz="2400">
                <a:ea typeface="Times New Roman" panose="02020603050405020304" pitchFamily="18" charset="0"/>
              </a:rPr>
              <a:t>which helps to minimize disciplinary action based on cultural misunderstandings and low teacher expectations giving rise to self-fulfilling prophecy developments (Perso &amp; Hayward 2015).</a:t>
            </a:r>
            <a:r>
              <a:rPr lang="en-US" sz="1400">
                <a:ea typeface="Times New Roman" panose="02020603050405020304" pitchFamily="18" charset="0"/>
              </a:rPr>
              <a:t>  </a:t>
            </a:r>
            <a:r>
              <a:rPr lang="en-US" sz="2400" dirty="0">
                <a:ea typeface="Times New Roman" panose="02020603050405020304" pitchFamily="18" charset="0"/>
              </a:rPr>
              <a:t>With minimal rewording the items pertaining to the factor </a:t>
            </a:r>
            <a:r>
              <a:rPr lang="en-US" sz="2400" i="1" dirty="0">
                <a:ea typeface="Times New Roman" panose="02020603050405020304" pitchFamily="18" charset="0"/>
              </a:rPr>
              <a:t>Indigenous cultural value</a:t>
            </a:r>
            <a:r>
              <a:rPr lang="en-US" sz="2400" dirty="0">
                <a:ea typeface="Times New Roman" panose="02020603050405020304" pitchFamily="18" charset="0"/>
              </a:rPr>
              <a:t> could be adapted to fit with any number of multiethnic groups found in a classroom.</a:t>
            </a:r>
            <a:endParaRPr lang="en-AU" sz="1400">
              <a:effectLst/>
              <a:ea typeface="Times New Roman" panose="02020603050405020304" pitchFamily="18" charset="0"/>
            </a:endParaRPr>
          </a:p>
        </p:txBody>
      </p:sp>
    </p:spTree>
    <p:extLst>
      <p:ext uri="{BB962C8B-B14F-4D97-AF65-F5344CB8AC3E}">
        <p14:creationId xmlns:p14="http://schemas.microsoft.com/office/powerpoint/2010/main" val="369941230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142</TotalTime>
  <Words>1301</Words>
  <Application>Microsoft Office PowerPoint</Application>
  <PresentationFormat>Widescreen</PresentationFormat>
  <Paragraphs>107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Droid Sans Fallback</vt:lpstr>
      <vt:lpstr>Times New Roman</vt:lpstr>
      <vt:lpstr>Tw Cen MT</vt:lpstr>
      <vt:lpstr>Droplet</vt:lpstr>
      <vt:lpstr>Teacher ethics: the link between quality teaching and multi-ethnic and multiracial education</vt:lpstr>
      <vt:lpstr>The need for a multicultural approach in the classroom </vt:lpstr>
      <vt:lpstr>Quality teaching</vt:lpstr>
      <vt:lpstr>Study Aims and methods </vt:lpstr>
      <vt:lpstr>PowerPoint Presentation</vt:lpstr>
      <vt:lpstr>PowerPoint Presentation</vt:lpstr>
      <vt:lpstr>PowerPoint Presentation</vt:lpstr>
      <vt:lpstr>PowerPoint Presentation</vt:lpstr>
      <vt:lpstr>PowerPoint Presentation</vt:lpstr>
      <vt:lpstr>PowerPoint Presentation</vt:lpstr>
    </vt:vector>
  </TitlesOfParts>
  <Company>James Cook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ethics: the link between quality teaching and multi-ethnic and multiracial education</dc:title>
  <dc:creator>Helen Boon</dc:creator>
  <cp:lastModifiedBy>Helen Boon</cp:lastModifiedBy>
  <cp:revision>17</cp:revision>
  <dcterms:created xsi:type="dcterms:W3CDTF">2016-05-02T08:01:48Z</dcterms:created>
  <dcterms:modified xsi:type="dcterms:W3CDTF">2016-05-06T05:11:37Z</dcterms:modified>
</cp:coreProperties>
</file>