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28"/>
  </p:notesMasterIdLst>
  <p:handoutMasterIdLst>
    <p:handoutMasterId r:id="rId29"/>
  </p:handoutMasterIdLst>
  <p:sldIdLst>
    <p:sldId id="256" r:id="rId2"/>
    <p:sldId id="316" r:id="rId3"/>
    <p:sldId id="262" r:id="rId4"/>
    <p:sldId id="264" r:id="rId5"/>
    <p:sldId id="263" r:id="rId6"/>
    <p:sldId id="323" r:id="rId7"/>
    <p:sldId id="266" r:id="rId8"/>
    <p:sldId id="297" r:id="rId9"/>
    <p:sldId id="314" r:id="rId10"/>
    <p:sldId id="274" r:id="rId11"/>
    <p:sldId id="300" r:id="rId12"/>
    <p:sldId id="315" r:id="rId13"/>
    <p:sldId id="321" r:id="rId14"/>
    <p:sldId id="320" r:id="rId15"/>
    <p:sldId id="324" r:id="rId16"/>
    <p:sldId id="322" r:id="rId17"/>
    <p:sldId id="331" r:id="rId18"/>
    <p:sldId id="332" r:id="rId19"/>
    <p:sldId id="317" r:id="rId20"/>
    <p:sldId id="326" r:id="rId21"/>
    <p:sldId id="325" r:id="rId22"/>
    <p:sldId id="329" r:id="rId23"/>
    <p:sldId id="330" r:id="rId24"/>
    <p:sldId id="327" r:id="rId25"/>
    <p:sldId id="328" r:id="rId26"/>
    <p:sldId id="318" r:id="rId27"/>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2A77"/>
    <a:srgbClr val="B1130F"/>
    <a:srgbClr val="8A082D"/>
    <a:srgbClr val="731F6F"/>
    <a:srgbClr val="1B7C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55" autoAdjust="0"/>
  </p:normalViewPr>
  <p:slideViewPr>
    <p:cSldViewPr>
      <p:cViewPr varScale="1">
        <p:scale>
          <a:sx n="43" d="100"/>
          <a:sy n="43" d="100"/>
        </p:scale>
        <p:origin x="129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CE322B-C01A-405E-9FDB-34BF745CCF98}" type="doc">
      <dgm:prSet loTypeId="urn:microsoft.com/office/officeart/2005/8/layout/venn1" loCatId="relationship" qsTypeId="urn:microsoft.com/office/officeart/2005/8/quickstyle/simple1" qsCatId="simple" csTypeId="urn:microsoft.com/office/officeart/2005/8/colors/accent1_2" csCatId="accent1" phldr="1"/>
      <dgm:spPr/>
    </dgm:pt>
    <dgm:pt modelId="{5A3E6090-B3CB-4CD9-AD26-878A18F8D38E}">
      <dgm:prSet phldrT="[Text]" custT="1"/>
      <dgm:spPr/>
      <dgm:t>
        <a:bodyPr/>
        <a:lstStyle/>
        <a:p>
          <a:pPr algn="l"/>
          <a:endParaRPr lang="en-AU" sz="2000" dirty="0"/>
        </a:p>
      </dgm:t>
    </dgm:pt>
    <dgm:pt modelId="{A3FF7A58-2602-4F82-8B68-01F1AD05F5AA}" type="parTrans" cxnId="{82A14686-7D1C-4384-B6E4-4513E3B63142}">
      <dgm:prSet/>
      <dgm:spPr/>
      <dgm:t>
        <a:bodyPr/>
        <a:lstStyle/>
        <a:p>
          <a:endParaRPr lang="en-AU"/>
        </a:p>
      </dgm:t>
    </dgm:pt>
    <dgm:pt modelId="{0D43358C-5E06-41C1-87AD-D837C4B193EE}" type="sibTrans" cxnId="{82A14686-7D1C-4384-B6E4-4513E3B63142}">
      <dgm:prSet/>
      <dgm:spPr/>
      <dgm:t>
        <a:bodyPr/>
        <a:lstStyle/>
        <a:p>
          <a:endParaRPr lang="en-AU"/>
        </a:p>
      </dgm:t>
    </dgm:pt>
    <dgm:pt modelId="{034F2018-B923-4777-A0B5-0825F85EC013}">
      <dgm:prSet phldrT="[Text]" custT="1"/>
      <dgm:spPr/>
      <dgm:t>
        <a:bodyPr/>
        <a:lstStyle/>
        <a:p>
          <a:endParaRPr lang="en-AU" sz="2000" dirty="0"/>
        </a:p>
      </dgm:t>
    </dgm:pt>
    <dgm:pt modelId="{D60E774D-0C82-43E3-B358-91B7166C4FA6}" type="parTrans" cxnId="{1CB48DC7-4D69-4FD3-A304-77F002DD6AED}">
      <dgm:prSet/>
      <dgm:spPr/>
      <dgm:t>
        <a:bodyPr/>
        <a:lstStyle/>
        <a:p>
          <a:endParaRPr lang="en-AU"/>
        </a:p>
      </dgm:t>
    </dgm:pt>
    <dgm:pt modelId="{235A4256-20D4-44DF-B020-0C4E50471A3F}" type="sibTrans" cxnId="{1CB48DC7-4D69-4FD3-A304-77F002DD6AED}">
      <dgm:prSet/>
      <dgm:spPr/>
      <dgm:t>
        <a:bodyPr/>
        <a:lstStyle/>
        <a:p>
          <a:endParaRPr lang="en-AU"/>
        </a:p>
      </dgm:t>
    </dgm:pt>
    <dgm:pt modelId="{12AFD5E8-25F5-4D9C-AC95-32F1B64217FA}">
      <dgm:prSet phldrT="[Text]" custT="1"/>
      <dgm:spPr/>
      <dgm:t>
        <a:bodyPr/>
        <a:lstStyle/>
        <a:p>
          <a:endParaRPr lang="en-AU" sz="2000" dirty="0"/>
        </a:p>
      </dgm:t>
    </dgm:pt>
    <dgm:pt modelId="{E56CAF37-6029-47E5-8BBD-40646CE89E2F}" type="sibTrans" cxnId="{AAC123DB-634C-4ABB-993B-2BFA1B9CDFF3}">
      <dgm:prSet/>
      <dgm:spPr/>
      <dgm:t>
        <a:bodyPr/>
        <a:lstStyle/>
        <a:p>
          <a:endParaRPr lang="en-AU"/>
        </a:p>
      </dgm:t>
    </dgm:pt>
    <dgm:pt modelId="{09EB13C0-DDDB-4327-A970-D29D8A47872E}" type="parTrans" cxnId="{AAC123DB-634C-4ABB-993B-2BFA1B9CDFF3}">
      <dgm:prSet/>
      <dgm:spPr/>
      <dgm:t>
        <a:bodyPr/>
        <a:lstStyle/>
        <a:p>
          <a:endParaRPr lang="en-AU"/>
        </a:p>
      </dgm:t>
    </dgm:pt>
    <dgm:pt modelId="{6997AAA0-DBE0-4BB7-AE24-09B64B2B1D63}" type="pres">
      <dgm:prSet presAssocID="{A9CE322B-C01A-405E-9FDB-34BF745CCF98}" presName="compositeShape" presStyleCnt="0">
        <dgm:presLayoutVars>
          <dgm:chMax val="7"/>
          <dgm:dir/>
          <dgm:resizeHandles val="exact"/>
        </dgm:presLayoutVars>
      </dgm:prSet>
      <dgm:spPr/>
    </dgm:pt>
    <dgm:pt modelId="{46A923E7-1FF6-4F8F-A992-2CAB7E32E674}" type="pres">
      <dgm:prSet presAssocID="{12AFD5E8-25F5-4D9C-AC95-32F1B64217FA}" presName="circ1" presStyleLbl="vennNode1" presStyleIdx="0" presStyleCnt="3" custScaleX="141043" custScaleY="147341" custLinFactNeighborX="55911" custLinFactNeighborY="24048"/>
      <dgm:spPr/>
      <dgm:t>
        <a:bodyPr/>
        <a:lstStyle/>
        <a:p>
          <a:endParaRPr lang="en-AU"/>
        </a:p>
      </dgm:t>
    </dgm:pt>
    <dgm:pt modelId="{897EF7E9-92DA-4F67-AD0B-ED49656EDE8B}" type="pres">
      <dgm:prSet presAssocID="{12AFD5E8-25F5-4D9C-AC95-32F1B64217FA}" presName="circ1Tx" presStyleLbl="revTx" presStyleIdx="0" presStyleCnt="0">
        <dgm:presLayoutVars>
          <dgm:chMax val="0"/>
          <dgm:chPref val="0"/>
          <dgm:bulletEnabled val="1"/>
        </dgm:presLayoutVars>
      </dgm:prSet>
      <dgm:spPr/>
      <dgm:t>
        <a:bodyPr/>
        <a:lstStyle/>
        <a:p>
          <a:endParaRPr lang="en-AU"/>
        </a:p>
      </dgm:t>
    </dgm:pt>
    <dgm:pt modelId="{3AB60569-C0F1-4F3E-9C7F-288DF2FE4ECD}" type="pres">
      <dgm:prSet presAssocID="{5A3E6090-B3CB-4CD9-AD26-878A18F8D38E}" presName="circ2" presStyleLbl="vennNode1" presStyleIdx="1" presStyleCnt="3" custScaleX="147503" custScaleY="148837" custLinFactNeighborX="-36628" custLinFactNeighborY="-13400"/>
      <dgm:spPr/>
      <dgm:t>
        <a:bodyPr/>
        <a:lstStyle/>
        <a:p>
          <a:endParaRPr lang="en-AU"/>
        </a:p>
      </dgm:t>
    </dgm:pt>
    <dgm:pt modelId="{9C40C33D-D41C-43A7-B1DC-D579B2815E35}" type="pres">
      <dgm:prSet presAssocID="{5A3E6090-B3CB-4CD9-AD26-878A18F8D38E}" presName="circ2Tx" presStyleLbl="revTx" presStyleIdx="0" presStyleCnt="0">
        <dgm:presLayoutVars>
          <dgm:chMax val="0"/>
          <dgm:chPref val="0"/>
          <dgm:bulletEnabled val="1"/>
        </dgm:presLayoutVars>
      </dgm:prSet>
      <dgm:spPr/>
      <dgm:t>
        <a:bodyPr/>
        <a:lstStyle/>
        <a:p>
          <a:endParaRPr lang="en-AU"/>
        </a:p>
      </dgm:t>
    </dgm:pt>
    <dgm:pt modelId="{4A69022D-57AC-4698-B52D-DED4A606376B}" type="pres">
      <dgm:prSet presAssocID="{034F2018-B923-4777-A0B5-0825F85EC013}" presName="circ3" presStyleLbl="vennNode1" presStyleIdx="2" presStyleCnt="3" custScaleX="145339" custScaleY="146553" custLinFactNeighborX="-15843" custLinFactNeighborY="-40933"/>
      <dgm:spPr/>
      <dgm:t>
        <a:bodyPr/>
        <a:lstStyle/>
        <a:p>
          <a:endParaRPr lang="en-AU"/>
        </a:p>
      </dgm:t>
    </dgm:pt>
    <dgm:pt modelId="{DFEF4C02-D997-4128-8DB7-0801F1AA5FCB}" type="pres">
      <dgm:prSet presAssocID="{034F2018-B923-4777-A0B5-0825F85EC013}" presName="circ3Tx" presStyleLbl="revTx" presStyleIdx="0" presStyleCnt="0">
        <dgm:presLayoutVars>
          <dgm:chMax val="0"/>
          <dgm:chPref val="0"/>
          <dgm:bulletEnabled val="1"/>
        </dgm:presLayoutVars>
      </dgm:prSet>
      <dgm:spPr/>
      <dgm:t>
        <a:bodyPr/>
        <a:lstStyle/>
        <a:p>
          <a:endParaRPr lang="en-AU"/>
        </a:p>
      </dgm:t>
    </dgm:pt>
  </dgm:ptLst>
  <dgm:cxnLst>
    <dgm:cxn modelId="{C2D5A3FD-89B2-4FCA-BB47-FD8B80D09F54}" type="presOf" srcId="{A9CE322B-C01A-405E-9FDB-34BF745CCF98}" destId="{6997AAA0-DBE0-4BB7-AE24-09B64B2B1D63}" srcOrd="0" destOrd="0" presId="urn:microsoft.com/office/officeart/2005/8/layout/venn1"/>
    <dgm:cxn modelId="{32B07F82-E3C0-4038-82B9-8262FBB559E3}" type="presOf" srcId="{12AFD5E8-25F5-4D9C-AC95-32F1B64217FA}" destId="{46A923E7-1FF6-4F8F-A992-2CAB7E32E674}" srcOrd="0" destOrd="0" presId="urn:microsoft.com/office/officeart/2005/8/layout/venn1"/>
    <dgm:cxn modelId="{46BB519C-F901-40A7-B46D-B8F19C368F40}" type="presOf" srcId="{5A3E6090-B3CB-4CD9-AD26-878A18F8D38E}" destId="{9C40C33D-D41C-43A7-B1DC-D579B2815E35}" srcOrd="1" destOrd="0" presId="urn:microsoft.com/office/officeart/2005/8/layout/venn1"/>
    <dgm:cxn modelId="{71492EF4-BC61-4CAE-BFFB-DAC959FB5D40}" type="presOf" srcId="{034F2018-B923-4777-A0B5-0825F85EC013}" destId="{DFEF4C02-D997-4128-8DB7-0801F1AA5FCB}" srcOrd="1" destOrd="0" presId="urn:microsoft.com/office/officeart/2005/8/layout/venn1"/>
    <dgm:cxn modelId="{264F8EC7-E7CD-4873-9E91-6C7170C9EDE8}" type="presOf" srcId="{5A3E6090-B3CB-4CD9-AD26-878A18F8D38E}" destId="{3AB60569-C0F1-4F3E-9C7F-288DF2FE4ECD}" srcOrd="0" destOrd="0" presId="urn:microsoft.com/office/officeart/2005/8/layout/venn1"/>
    <dgm:cxn modelId="{1CB48DC7-4D69-4FD3-A304-77F002DD6AED}" srcId="{A9CE322B-C01A-405E-9FDB-34BF745CCF98}" destId="{034F2018-B923-4777-A0B5-0825F85EC013}" srcOrd="2" destOrd="0" parTransId="{D60E774D-0C82-43E3-B358-91B7166C4FA6}" sibTransId="{235A4256-20D4-44DF-B020-0C4E50471A3F}"/>
    <dgm:cxn modelId="{82A14686-7D1C-4384-B6E4-4513E3B63142}" srcId="{A9CE322B-C01A-405E-9FDB-34BF745CCF98}" destId="{5A3E6090-B3CB-4CD9-AD26-878A18F8D38E}" srcOrd="1" destOrd="0" parTransId="{A3FF7A58-2602-4F82-8B68-01F1AD05F5AA}" sibTransId="{0D43358C-5E06-41C1-87AD-D837C4B193EE}"/>
    <dgm:cxn modelId="{8ACFD1A6-1289-4709-9B16-6828243B47F2}" type="presOf" srcId="{12AFD5E8-25F5-4D9C-AC95-32F1B64217FA}" destId="{897EF7E9-92DA-4F67-AD0B-ED49656EDE8B}" srcOrd="1" destOrd="0" presId="urn:microsoft.com/office/officeart/2005/8/layout/venn1"/>
    <dgm:cxn modelId="{67E3F080-6FEF-4EA2-B879-907AA060333F}" type="presOf" srcId="{034F2018-B923-4777-A0B5-0825F85EC013}" destId="{4A69022D-57AC-4698-B52D-DED4A606376B}" srcOrd="0" destOrd="0" presId="urn:microsoft.com/office/officeart/2005/8/layout/venn1"/>
    <dgm:cxn modelId="{AAC123DB-634C-4ABB-993B-2BFA1B9CDFF3}" srcId="{A9CE322B-C01A-405E-9FDB-34BF745CCF98}" destId="{12AFD5E8-25F5-4D9C-AC95-32F1B64217FA}" srcOrd="0" destOrd="0" parTransId="{09EB13C0-DDDB-4327-A970-D29D8A47872E}" sibTransId="{E56CAF37-6029-47E5-8BBD-40646CE89E2F}"/>
    <dgm:cxn modelId="{EC205B1E-447E-45FC-8114-F3992BDA4E3A}" type="presParOf" srcId="{6997AAA0-DBE0-4BB7-AE24-09B64B2B1D63}" destId="{46A923E7-1FF6-4F8F-A992-2CAB7E32E674}" srcOrd="0" destOrd="0" presId="urn:microsoft.com/office/officeart/2005/8/layout/venn1"/>
    <dgm:cxn modelId="{7D6F4E31-091A-459B-915F-244789702096}" type="presParOf" srcId="{6997AAA0-DBE0-4BB7-AE24-09B64B2B1D63}" destId="{897EF7E9-92DA-4F67-AD0B-ED49656EDE8B}" srcOrd="1" destOrd="0" presId="urn:microsoft.com/office/officeart/2005/8/layout/venn1"/>
    <dgm:cxn modelId="{31854074-618C-43A7-AB74-7676ABB67C65}" type="presParOf" srcId="{6997AAA0-DBE0-4BB7-AE24-09B64B2B1D63}" destId="{3AB60569-C0F1-4F3E-9C7F-288DF2FE4ECD}" srcOrd="2" destOrd="0" presId="urn:microsoft.com/office/officeart/2005/8/layout/venn1"/>
    <dgm:cxn modelId="{CB73814A-0959-4012-9531-691C5D3A6E97}" type="presParOf" srcId="{6997AAA0-DBE0-4BB7-AE24-09B64B2B1D63}" destId="{9C40C33D-D41C-43A7-B1DC-D579B2815E35}" srcOrd="3" destOrd="0" presId="urn:microsoft.com/office/officeart/2005/8/layout/venn1"/>
    <dgm:cxn modelId="{0F96931D-E97C-4D7B-9F7B-FBE4784E9652}" type="presParOf" srcId="{6997AAA0-DBE0-4BB7-AE24-09B64B2B1D63}" destId="{4A69022D-57AC-4698-B52D-DED4A606376B}" srcOrd="4" destOrd="0" presId="urn:microsoft.com/office/officeart/2005/8/layout/venn1"/>
    <dgm:cxn modelId="{A7C488E3-B0AB-4D3F-8B77-FF8FD5A576DC}" type="presParOf" srcId="{6997AAA0-DBE0-4BB7-AE24-09B64B2B1D63}" destId="{DFEF4C02-D997-4128-8DB7-0801F1AA5FCB}"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0CA6DF9E-2268-4EE5-A850-800BA30EA340}" type="datetimeFigureOut">
              <a:rPr lang="en-AU" smtClean="0"/>
              <a:pPr/>
              <a:t>14/05/2016</a:t>
            </a:fld>
            <a:endParaRPr lang="en-AU"/>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C06DE790-57C9-44D8-93ED-6952E67D1EC4}" type="slidenum">
              <a:rPr lang="en-AU" smtClean="0"/>
              <a:pPr/>
              <a:t>‹#›</a:t>
            </a:fld>
            <a:endParaRPr lang="en-AU"/>
          </a:p>
        </p:txBody>
      </p:sp>
    </p:spTree>
    <p:extLst>
      <p:ext uri="{BB962C8B-B14F-4D97-AF65-F5344CB8AC3E}">
        <p14:creationId xmlns:p14="http://schemas.microsoft.com/office/powerpoint/2010/main" val="1583735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D24291C0-071B-45CD-90F5-B03C1449958C}" type="datetimeFigureOut">
              <a:rPr lang="en-AU" smtClean="0"/>
              <a:pPr/>
              <a:t>14/05/2016</a:t>
            </a:fld>
            <a:endParaRPr lang="en-AU"/>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174E26A9-84B9-457F-AD9A-23A54DE6504B}" type="slidenum">
              <a:rPr lang="en-AU" smtClean="0"/>
              <a:pPr/>
              <a:t>‹#›</a:t>
            </a:fld>
            <a:endParaRPr lang="en-AU"/>
          </a:p>
        </p:txBody>
      </p:sp>
    </p:spTree>
    <p:extLst>
      <p:ext uri="{BB962C8B-B14F-4D97-AF65-F5344CB8AC3E}">
        <p14:creationId xmlns:p14="http://schemas.microsoft.com/office/powerpoint/2010/main" val="2305030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74E26A9-84B9-457F-AD9A-23A54DE6504B}" type="slidenum">
              <a:rPr lang="en-AU" smtClean="0"/>
              <a:pPr/>
              <a:t>1</a:t>
            </a:fld>
            <a:endParaRPr lang="en-AU"/>
          </a:p>
        </p:txBody>
      </p:sp>
    </p:spTree>
    <p:extLst>
      <p:ext uri="{BB962C8B-B14F-4D97-AF65-F5344CB8AC3E}">
        <p14:creationId xmlns:p14="http://schemas.microsoft.com/office/powerpoint/2010/main" val="2617458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Gail: best practice worldwide:</a:t>
            </a:r>
            <a:r>
              <a:rPr lang="en-US" baseline="0" dirty="0" smtClean="0"/>
              <a:t> relationships, understanding the learner, scaffolding, modification &amp; differentiation, creative &amp; resourceful. </a:t>
            </a:r>
            <a:endParaRPr lang="en-AU" dirty="0"/>
          </a:p>
        </p:txBody>
      </p:sp>
      <p:sp>
        <p:nvSpPr>
          <p:cNvPr id="4" name="Slide Number Placeholder 3"/>
          <p:cNvSpPr>
            <a:spLocks noGrp="1"/>
          </p:cNvSpPr>
          <p:nvPr>
            <p:ph type="sldNum" sz="quarter" idx="10"/>
          </p:nvPr>
        </p:nvSpPr>
        <p:spPr/>
        <p:txBody>
          <a:bodyPr/>
          <a:lstStyle/>
          <a:p>
            <a:fld id="{174E26A9-84B9-457F-AD9A-23A54DE6504B}" type="slidenum">
              <a:rPr lang="en-AU" smtClean="0"/>
              <a:pPr/>
              <a:t>11</a:t>
            </a:fld>
            <a:endParaRPr lang="en-AU"/>
          </a:p>
        </p:txBody>
      </p:sp>
    </p:spTree>
    <p:extLst>
      <p:ext uri="{BB962C8B-B14F-4D97-AF65-F5344CB8AC3E}">
        <p14:creationId xmlns:p14="http://schemas.microsoft.com/office/powerpoint/2010/main" val="634764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Gail</a:t>
            </a:r>
            <a:endParaRPr lang="en-AU" dirty="0"/>
          </a:p>
        </p:txBody>
      </p:sp>
      <p:sp>
        <p:nvSpPr>
          <p:cNvPr id="4" name="Slide Number Placeholder 3"/>
          <p:cNvSpPr>
            <a:spLocks noGrp="1"/>
          </p:cNvSpPr>
          <p:nvPr>
            <p:ph type="sldNum" sz="quarter" idx="10"/>
          </p:nvPr>
        </p:nvSpPr>
        <p:spPr/>
        <p:txBody>
          <a:bodyPr/>
          <a:lstStyle/>
          <a:p>
            <a:fld id="{174E26A9-84B9-457F-AD9A-23A54DE6504B}" type="slidenum">
              <a:rPr lang="en-AU" smtClean="0"/>
              <a:pPr/>
              <a:t>12</a:t>
            </a:fld>
            <a:endParaRPr lang="en-AU"/>
          </a:p>
        </p:txBody>
      </p:sp>
    </p:spTree>
    <p:extLst>
      <p:ext uri="{BB962C8B-B14F-4D97-AF65-F5344CB8AC3E}">
        <p14:creationId xmlns:p14="http://schemas.microsoft.com/office/powerpoint/2010/main" val="2706809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Gail: 60</a:t>
            </a:r>
            <a:r>
              <a:rPr lang="en-US" baseline="0" dirty="0" smtClean="0"/>
              <a:t> teachers across the 4 schools completed the CRP on-line questionnaire (60 items)</a:t>
            </a:r>
            <a:endParaRPr lang="en-AU" dirty="0"/>
          </a:p>
        </p:txBody>
      </p:sp>
      <p:sp>
        <p:nvSpPr>
          <p:cNvPr id="4" name="Slide Number Placeholder 3"/>
          <p:cNvSpPr>
            <a:spLocks noGrp="1"/>
          </p:cNvSpPr>
          <p:nvPr>
            <p:ph type="sldNum" sz="quarter" idx="10"/>
          </p:nvPr>
        </p:nvSpPr>
        <p:spPr/>
        <p:txBody>
          <a:bodyPr/>
          <a:lstStyle/>
          <a:p>
            <a:fld id="{174E26A9-84B9-457F-AD9A-23A54DE6504B}" type="slidenum">
              <a:rPr lang="en-AU" smtClean="0"/>
              <a:pPr/>
              <a:t>13</a:t>
            </a:fld>
            <a:endParaRPr lang="en-AU"/>
          </a:p>
        </p:txBody>
      </p:sp>
    </p:spTree>
    <p:extLst>
      <p:ext uri="{BB962C8B-B14F-4D97-AF65-F5344CB8AC3E}">
        <p14:creationId xmlns:p14="http://schemas.microsoft.com/office/powerpoint/2010/main" val="1791401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Tammi</a:t>
            </a:r>
            <a:endParaRPr lang="en-AU" dirty="0"/>
          </a:p>
        </p:txBody>
      </p:sp>
      <p:sp>
        <p:nvSpPr>
          <p:cNvPr id="4" name="Slide Number Placeholder 3"/>
          <p:cNvSpPr>
            <a:spLocks noGrp="1"/>
          </p:cNvSpPr>
          <p:nvPr>
            <p:ph type="sldNum" sz="quarter" idx="10"/>
          </p:nvPr>
        </p:nvSpPr>
        <p:spPr/>
        <p:txBody>
          <a:bodyPr/>
          <a:lstStyle/>
          <a:p>
            <a:fld id="{174E26A9-84B9-457F-AD9A-23A54DE6504B}" type="slidenum">
              <a:rPr lang="en-AU" smtClean="0"/>
              <a:pPr/>
              <a:t>14</a:t>
            </a:fld>
            <a:endParaRPr lang="en-AU"/>
          </a:p>
        </p:txBody>
      </p:sp>
    </p:spTree>
    <p:extLst>
      <p:ext uri="{BB962C8B-B14F-4D97-AF65-F5344CB8AC3E}">
        <p14:creationId xmlns:p14="http://schemas.microsoft.com/office/powerpoint/2010/main" val="1338580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Tammi</a:t>
            </a:r>
            <a:endParaRPr lang="en-AU" dirty="0"/>
          </a:p>
        </p:txBody>
      </p:sp>
      <p:sp>
        <p:nvSpPr>
          <p:cNvPr id="4" name="Slide Number Placeholder 3"/>
          <p:cNvSpPr>
            <a:spLocks noGrp="1"/>
          </p:cNvSpPr>
          <p:nvPr>
            <p:ph type="sldNum" sz="quarter" idx="10"/>
          </p:nvPr>
        </p:nvSpPr>
        <p:spPr/>
        <p:txBody>
          <a:bodyPr/>
          <a:lstStyle/>
          <a:p>
            <a:fld id="{174E26A9-84B9-457F-AD9A-23A54DE6504B}" type="slidenum">
              <a:rPr lang="en-AU" smtClean="0">
                <a:solidFill>
                  <a:prstClr val="black"/>
                </a:solidFill>
              </a:rPr>
              <a:pPr/>
              <a:t>16</a:t>
            </a:fld>
            <a:endParaRPr lang="en-AU">
              <a:solidFill>
                <a:prstClr val="black"/>
              </a:solidFill>
            </a:endParaRPr>
          </a:p>
        </p:txBody>
      </p:sp>
    </p:spTree>
    <p:extLst>
      <p:ext uri="{BB962C8B-B14F-4D97-AF65-F5344CB8AC3E}">
        <p14:creationId xmlns:p14="http://schemas.microsoft.com/office/powerpoint/2010/main" val="3432560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Tammi: website</a:t>
            </a:r>
            <a:r>
              <a:rPr lang="en-US" baseline="0" dirty="0" smtClean="0"/>
              <a:t> for further information, findings, &amp; journals. In the next month an online assessment tool as a survey for teachers to measure their CRP. Future proposals: Secondary research, &amp; support tools/resources for teachers.</a:t>
            </a:r>
            <a:endParaRPr lang="en-AU" dirty="0"/>
          </a:p>
        </p:txBody>
      </p:sp>
      <p:sp>
        <p:nvSpPr>
          <p:cNvPr id="4" name="Slide Number Placeholder 3"/>
          <p:cNvSpPr>
            <a:spLocks noGrp="1"/>
          </p:cNvSpPr>
          <p:nvPr>
            <p:ph type="sldNum" sz="quarter" idx="10"/>
          </p:nvPr>
        </p:nvSpPr>
        <p:spPr/>
        <p:txBody>
          <a:bodyPr/>
          <a:lstStyle/>
          <a:p>
            <a:fld id="{174E26A9-84B9-457F-AD9A-23A54DE6504B}" type="slidenum">
              <a:rPr lang="en-AU" smtClean="0"/>
              <a:pPr/>
              <a:t>19</a:t>
            </a:fld>
            <a:endParaRPr lang="en-AU"/>
          </a:p>
        </p:txBody>
      </p:sp>
    </p:spTree>
    <p:extLst>
      <p:ext uri="{BB962C8B-B14F-4D97-AF65-F5344CB8AC3E}">
        <p14:creationId xmlns:p14="http://schemas.microsoft.com/office/powerpoint/2010/main" val="3169399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Tammi.</a:t>
            </a:r>
            <a:endParaRPr lang="en-AU" dirty="0"/>
          </a:p>
        </p:txBody>
      </p:sp>
      <p:sp>
        <p:nvSpPr>
          <p:cNvPr id="4" name="Slide Number Placeholder 3"/>
          <p:cNvSpPr>
            <a:spLocks noGrp="1"/>
          </p:cNvSpPr>
          <p:nvPr>
            <p:ph type="sldNum" sz="quarter" idx="10"/>
          </p:nvPr>
        </p:nvSpPr>
        <p:spPr/>
        <p:txBody>
          <a:bodyPr/>
          <a:lstStyle/>
          <a:p>
            <a:fld id="{174E26A9-84B9-457F-AD9A-23A54DE6504B}" type="slidenum">
              <a:rPr lang="en-AU" smtClean="0"/>
              <a:pPr/>
              <a:t>26</a:t>
            </a:fld>
            <a:endParaRPr lang="en-AU"/>
          </a:p>
        </p:txBody>
      </p:sp>
    </p:spTree>
    <p:extLst>
      <p:ext uri="{BB962C8B-B14F-4D97-AF65-F5344CB8AC3E}">
        <p14:creationId xmlns:p14="http://schemas.microsoft.com/office/powerpoint/2010/main" val="102822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Gail: Acknowledge the land on which we gather on today was, is, and always will be traditional Indigenous peoples land. Furthermore we acknowledge any Indigenous Elders both past, present, and future as they hold the knowledge, the memories, and the wisdom of our peoples across the globe. Intro Tammi &amp; Gail.</a:t>
            </a:r>
          </a:p>
        </p:txBody>
      </p:sp>
      <p:sp>
        <p:nvSpPr>
          <p:cNvPr id="4" name="Slide Number Placeholder 3"/>
          <p:cNvSpPr>
            <a:spLocks noGrp="1"/>
          </p:cNvSpPr>
          <p:nvPr>
            <p:ph type="sldNum" sz="quarter" idx="10"/>
          </p:nvPr>
        </p:nvSpPr>
        <p:spPr/>
        <p:txBody>
          <a:bodyPr/>
          <a:lstStyle/>
          <a:p>
            <a:fld id="{174E26A9-84B9-457F-AD9A-23A54DE6504B}" type="slidenum">
              <a:rPr lang="en-AU" smtClean="0"/>
              <a:pPr/>
              <a:t>2</a:t>
            </a:fld>
            <a:endParaRPr lang="en-AU"/>
          </a:p>
        </p:txBody>
      </p:sp>
    </p:spTree>
    <p:extLst>
      <p:ext uri="{BB962C8B-B14F-4D97-AF65-F5344CB8AC3E}">
        <p14:creationId xmlns:p14="http://schemas.microsoft.com/office/powerpoint/2010/main" val="288025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Tammi: Acknowledge</a:t>
            </a:r>
            <a:r>
              <a:rPr lang="en-US" baseline="0" dirty="0" smtClean="0"/>
              <a:t> the Catholic Church’s role in the colonization of Indigenous peoples around the world, &amp; the impact and legacies that continue as part of European </a:t>
            </a:r>
            <a:r>
              <a:rPr lang="en-US" baseline="0" dirty="0" err="1" smtClean="0"/>
              <a:t>assimiliation</a:t>
            </a:r>
            <a:r>
              <a:rPr lang="en-US" baseline="0" dirty="0" smtClean="0"/>
              <a:t>.</a:t>
            </a:r>
            <a:r>
              <a:rPr lang="en-AU" baseline="0" dirty="0" smtClean="0"/>
              <a:t>  G</a:t>
            </a:r>
            <a:r>
              <a:rPr lang="en-US" dirty="0" err="1" smtClean="0"/>
              <a:t>reat</a:t>
            </a:r>
            <a:r>
              <a:rPr lang="en-US" dirty="0" smtClean="0"/>
              <a:t> commitment</a:t>
            </a:r>
            <a:r>
              <a:rPr lang="en-US" baseline="0" dirty="0" smtClean="0"/>
              <a:t> to Indigenous students. Largest ratio per head for Indigenous students across Australia.</a:t>
            </a:r>
            <a:endParaRPr lang="en-AU" dirty="0"/>
          </a:p>
        </p:txBody>
      </p:sp>
      <p:sp>
        <p:nvSpPr>
          <p:cNvPr id="4" name="Slide Number Placeholder 3"/>
          <p:cNvSpPr>
            <a:spLocks noGrp="1"/>
          </p:cNvSpPr>
          <p:nvPr>
            <p:ph type="sldNum" sz="quarter" idx="10"/>
          </p:nvPr>
        </p:nvSpPr>
        <p:spPr/>
        <p:txBody>
          <a:bodyPr/>
          <a:lstStyle/>
          <a:p>
            <a:fld id="{174E26A9-84B9-457F-AD9A-23A54DE6504B}" type="slidenum">
              <a:rPr lang="en-AU" smtClean="0"/>
              <a:pPr/>
              <a:t>3</a:t>
            </a:fld>
            <a:endParaRPr lang="en-AU"/>
          </a:p>
        </p:txBody>
      </p:sp>
    </p:spTree>
    <p:extLst>
      <p:ext uri="{BB962C8B-B14F-4D97-AF65-F5344CB8AC3E}">
        <p14:creationId xmlns:p14="http://schemas.microsoft.com/office/powerpoint/2010/main" val="626224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Tammi: Lots of </a:t>
            </a:r>
            <a:r>
              <a:rPr lang="en-US" baseline="0" dirty="0" smtClean="0"/>
              <a:t>qualitative </a:t>
            </a:r>
            <a:r>
              <a:rPr lang="en-US" dirty="0" smtClean="0"/>
              <a:t>data,</a:t>
            </a:r>
            <a:r>
              <a:rPr lang="en-US" baseline="0" dirty="0" smtClean="0"/>
              <a:t> no </a:t>
            </a:r>
            <a:r>
              <a:rPr lang="en-US" dirty="0" smtClean="0"/>
              <a:t>quantitative </a:t>
            </a:r>
            <a:r>
              <a:rPr lang="en-US" baseline="0" dirty="0" smtClean="0"/>
              <a:t>research. Lots of information from black academics, &amp; from programs the have had great success within Indigenous contexts. However, no one in Australia has ever asked in this context, Indigenous parents &amp; students what we see as makes a good teacher. Providing a ‘voice’ to our mob</a:t>
            </a:r>
            <a:endParaRPr lang="en-AU" dirty="0"/>
          </a:p>
        </p:txBody>
      </p:sp>
      <p:sp>
        <p:nvSpPr>
          <p:cNvPr id="4" name="Slide Number Placeholder 3"/>
          <p:cNvSpPr>
            <a:spLocks noGrp="1"/>
          </p:cNvSpPr>
          <p:nvPr>
            <p:ph type="sldNum" sz="quarter" idx="10"/>
          </p:nvPr>
        </p:nvSpPr>
        <p:spPr/>
        <p:txBody>
          <a:bodyPr/>
          <a:lstStyle/>
          <a:p>
            <a:fld id="{174E26A9-84B9-457F-AD9A-23A54DE6504B}" type="slidenum">
              <a:rPr lang="en-AU" smtClean="0"/>
              <a:pPr/>
              <a:t>4</a:t>
            </a:fld>
            <a:endParaRPr lang="en-AU"/>
          </a:p>
        </p:txBody>
      </p:sp>
    </p:spTree>
    <p:extLst>
      <p:ext uri="{BB962C8B-B14F-4D97-AF65-F5344CB8AC3E}">
        <p14:creationId xmlns:p14="http://schemas.microsoft.com/office/powerpoint/2010/main" val="1760294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Tammi: We are currently between</a:t>
            </a:r>
            <a:r>
              <a:rPr lang="en-US" baseline="0" dirty="0" smtClean="0"/>
              <a:t> phase 3 &amp; 4</a:t>
            </a:r>
            <a:endParaRPr lang="en-AU" dirty="0"/>
          </a:p>
        </p:txBody>
      </p:sp>
      <p:sp>
        <p:nvSpPr>
          <p:cNvPr id="4" name="Slide Number Placeholder 3"/>
          <p:cNvSpPr>
            <a:spLocks noGrp="1"/>
          </p:cNvSpPr>
          <p:nvPr>
            <p:ph type="sldNum" sz="quarter" idx="10"/>
          </p:nvPr>
        </p:nvSpPr>
        <p:spPr/>
        <p:txBody>
          <a:bodyPr/>
          <a:lstStyle/>
          <a:p>
            <a:fld id="{174E26A9-84B9-457F-AD9A-23A54DE6504B}" type="slidenum">
              <a:rPr lang="en-AU" smtClean="0"/>
              <a:pPr/>
              <a:t>5</a:t>
            </a:fld>
            <a:endParaRPr lang="en-AU"/>
          </a:p>
        </p:txBody>
      </p:sp>
    </p:spTree>
    <p:extLst>
      <p:ext uri="{BB962C8B-B14F-4D97-AF65-F5344CB8AC3E}">
        <p14:creationId xmlns:p14="http://schemas.microsoft.com/office/powerpoint/2010/main" val="1541039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Tammi</a:t>
            </a:r>
            <a:endParaRPr lang="en-AU" dirty="0"/>
          </a:p>
        </p:txBody>
      </p:sp>
      <p:sp>
        <p:nvSpPr>
          <p:cNvPr id="4" name="Slide Number Placeholder 3"/>
          <p:cNvSpPr>
            <a:spLocks noGrp="1"/>
          </p:cNvSpPr>
          <p:nvPr>
            <p:ph type="sldNum" sz="quarter" idx="10"/>
          </p:nvPr>
        </p:nvSpPr>
        <p:spPr/>
        <p:txBody>
          <a:bodyPr/>
          <a:lstStyle/>
          <a:p>
            <a:fld id="{174E26A9-84B9-457F-AD9A-23A54DE6504B}" type="slidenum">
              <a:rPr lang="en-AU" smtClean="0"/>
              <a:pPr/>
              <a:t>7</a:t>
            </a:fld>
            <a:endParaRPr lang="en-AU"/>
          </a:p>
        </p:txBody>
      </p:sp>
    </p:spTree>
    <p:extLst>
      <p:ext uri="{BB962C8B-B14F-4D97-AF65-F5344CB8AC3E}">
        <p14:creationId xmlns:p14="http://schemas.microsoft.com/office/powerpoint/2010/main" val="1496109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74E26A9-84B9-457F-AD9A-23A54DE6504B}" type="slidenum">
              <a:rPr lang="en-AU" smtClean="0"/>
              <a:pPr/>
              <a:t>8</a:t>
            </a:fld>
            <a:endParaRPr lang="en-AU"/>
          </a:p>
        </p:txBody>
      </p:sp>
    </p:spTree>
    <p:extLst>
      <p:ext uri="{BB962C8B-B14F-4D97-AF65-F5344CB8AC3E}">
        <p14:creationId xmlns:p14="http://schemas.microsoft.com/office/powerpoint/2010/main" val="45750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Tammi</a:t>
            </a:r>
            <a:endParaRPr lang="en-AU" dirty="0"/>
          </a:p>
        </p:txBody>
      </p:sp>
      <p:sp>
        <p:nvSpPr>
          <p:cNvPr id="4" name="Slide Number Placeholder 3"/>
          <p:cNvSpPr>
            <a:spLocks noGrp="1"/>
          </p:cNvSpPr>
          <p:nvPr>
            <p:ph type="sldNum" sz="quarter" idx="10"/>
          </p:nvPr>
        </p:nvSpPr>
        <p:spPr/>
        <p:txBody>
          <a:bodyPr/>
          <a:lstStyle/>
          <a:p>
            <a:fld id="{174E26A9-84B9-457F-AD9A-23A54DE6504B}" type="slidenum">
              <a:rPr lang="en-AU" smtClean="0"/>
              <a:pPr/>
              <a:t>9</a:t>
            </a:fld>
            <a:endParaRPr lang="en-AU"/>
          </a:p>
        </p:txBody>
      </p:sp>
    </p:spTree>
    <p:extLst>
      <p:ext uri="{BB962C8B-B14F-4D97-AF65-F5344CB8AC3E}">
        <p14:creationId xmlns:p14="http://schemas.microsoft.com/office/powerpoint/2010/main" val="288866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Gail</a:t>
            </a:r>
            <a:endParaRPr lang="en-AU" dirty="0"/>
          </a:p>
        </p:txBody>
      </p:sp>
      <p:sp>
        <p:nvSpPr>
          <p:cNvPr id="4" name="Slide Number Placeholder 3"/>
          <p:cNvSpPr>
            <a:spLocks noGrp="1"/>
          </p:cNvSpPr>
          <p:nvPr>
            <p:ph type="sldNum" sz="quarter" idx="10"/>
          </p:nvPr>
        </p:nvSpPr>
        <p:spPr/>
        <p:txBody>
          <a:bodyPr/>
          <a:lstStyle/>
          <a:p>
            <a:fld id="{174E26A9-84B9-457F-AD9A-23A54DE6504B}" type="slidenum">
              <a:rPr lang="en-AU" smtClean="0"/>
              <a:pPr/>
              <a:t>10</a:t>
            </a:fld>
            <a:endParaRPr lang="en-AU"/>
          </a:p>
        </p:txBody>
      </p:sp>
    </p:spTree>
    <p:extLst>
      <p:ext uri="{BB962C8B-B14F-4D97-AF65-F5344CB8AC3E}">
        <p14:creationId xmlns:p14="http://schemas.microsoft.com/office/powerpoint/2010/main" val="2474923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172C01-C750-4FE4-8835-83830BE6853B}" type="datetimeFigureOut">
              <a:rPr lang="en-AU" smtClean="0"/>
              <a:pPr/>
              <a:t>14/05/2016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5967F2E-95C3-43BE-8B7E-B7B3A8280C3E}" type="slidenum">
              <a:rPr lang="en-AU" smtClean="0"/>
              <a:pPr/>
              <a:t>‹#›</a:t>
            </a:fld>
            <a:endParaRPr lang="en-AU"/>
          </a:p>
        </p:txBody>
      </p:sp>
    </p:spTree>
    <p:extLst>
      <p:ext uri="{BB962C8B-B14F-4D97-AF65-F5344CB8AC3E}">
        <p14:creationId xmlns:p14="http://schemas.microsoft.com/office/powerpoint/2010/main" val="2672135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172C01-C750-4FE4-8835-83830BE6853B}" type="datetimeFigureOut">
              <a:rPr lang="en-AU" smtClean="0"/>
              <a:pPr/>
              <a:t>14/05/2016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5967F2E-95C3-43BE-8B7E-B7B3A8280C3E}" type="slidenum">
              <a:rPr lang="en-AU" smtClean="0"/>
              <a:pPr/>
              <a:t>‹#›</a:t>
            </a:fld>
            <a:endParaRPr lang="en-AU"/>
          </a:p>
        </p:txBody>
      </p:sp>
    </p:spTree>
    <p:extLst>
      <p:ext uri="{BB962C8B-B14F-4D97-AF65-F5344CB8AC3E}">
        <p14:creationId xmlns:p14="http://schemas.microsoft.com/office/powerpoint/2010/main" val="4040093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172C01-C750-4FE4-8835-83830BE6853B}" type="datetimeFigureOut">
              <a:rPr lang="en-AU" smtClean="0"/>
              <a:pPr/>
              <a:t>14/05/2016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5967F2E-95C3-43BE-8B7E-B7B3A8280C3E}" type="slidenum">
              <a:rPr lang="en-AU" smtClean="0"/>
              <a:pPr/>
              <a:t>‹#›</a:t>
            </a:fld>
            <a:endParaRPr lang="en-AU"/>
          </a:p>
        </p:txBody>
      </p:sp>
    </p:spTree>
    <p:extLst>
      <p:ext uri="{BB962C8B-B14F-4D97-AF65-F5344CB8AC3E}">
        <p14:creationId xmlns:p14="http://schemas.microsoft.com/office/powerpoint/2010/main" val="1734092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172C01-C750-4FE4-8835-83830BE6853B}" type="datetimeFigureOut">
              <a:rPr lang="en-AU" smtClean="0"/>
              <a:pPr/>
              <a:t>14/05/2016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5967F2E-95C3-43BE-8B7E-B7B3A8280C3E}" type="slidenum">
              <a:rPr lang="en-AU" smtClean="0"/>
              <a:pPr/>
              <a:t>‹#›</a:t>
            </a:fld>
            <a:endParaRPr lang="en-AU"/>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315183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172C01-C750-4FE4-8835-83830BE6853B}" type="datetimeFigureOut">
              <a:rPr lang="en-AU" smtClean="0"/>
              <a:pPr/>
              <a:t>14/05/2016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5967F2E-95C3-43BE-8B7E-B7B3A8280C3E}" type="slidenum">
              <a:rPr lang="en-AU" smtClean="0"/>
              <a:pPr/>
              <a:t>‹#›</a:t>
            </a:fld>
            <a:endParaRPr lang="en-AU"/>
          </a:p>
        </p:txBody>
      </p:sp>
    </p:spTree>
    <p:extLst>
      <p:ext uri="{BB962C8B-B14F-4D97-AF65-F5344CB8AC3E}">
        <p14:creationId xmlns:p14="http://schemas.microsoft.com/office/powerpoint/2010/main" val="2418576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7172C01-C750-4FE4-8835-83830BE6853B}" type="datetimeFigureOut">
              <a:rPr lang="en-AU" smtClean="0"/>
              <a:pPr/>
              <a:t>14/05/2016</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5967F2E-95C3-43BE-8B7E-B7B3A8280C3E}" type="slidenum">
              <a:rPr lang="en-AU" smtClean="0"/>
              <a:pPr/>
              <a:t>‹#›</a:t>
            </a:fld>
            <a:endParaRPr lang="en-AU"/>
          </a:p>
        </p:txBody>
      </p:sp>
    </p:spTree>
    <p:extLst>
      <p:ext uri="{BB962C8B-B14F-4D97-AF65-F5344CB8AC3E}">
        <p14:creationId xmlns:p14="http://schemas.microsoft.com/office/powerpoint/2010/main" val="189596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7172C01-C750-4FE4-8835-83830BE6853B}" type="datetimeFigureOut">
              <a:rPr lang="en-AU" smtClean="0"/>
              <a:pPr/>
              <a:t>14/05/2016</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5967F2E-95C3-43BE-8B7E-B7B3A8280C3E}" type="slidenum">
              <a:rPr lang="en-AU" smtClean="0"/>
              <a:pPr/>
              <a:t>‹#›</a:t>
            </a:fld>
            <a:endParaRPr lang="en-AU"/>
          </a:p>
        </p:txBody>
      </p:sp>
    </p:spTree>
    <p:extLst>
      <p:ext uri="{BB962C8B-B14F-4D97-AF65-F5344CB8AC3E}">
        <p14:creationId xmlns:p14="http://schemas.microsoft.com/office/powerpoint/2010/main" val="728538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172C01-C750-4FE4-8835-83830BE6853B}" type="datetimeFigureOut">
              <a:rPr lang="en-AU" smtClean="0"/>
              <a:pPr/>
              <a:t>14/05/2016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5967F2E-95C3-43BE-8B7E-B7B3A8280C3E}" type="slidenum">
              <a:rPr lang="en-AU" smtClean="0"/>
              <a:pPr/>
              <a:t>‹#›</a:t>
            </a:fld>
            <a:endParaRPr lang="en-AU"/>
          </a:p>
        </p:txBody>
      </p:sp>
    </p:spTree>
    <p:extLst>
      <p:ext uri="{BB962C8B-B14F-4D97-AF65-F5344CB8AC3E}">
        <p14:creationId xmlns:p14="http://schemas.microsoft.com/office/powerpoint/2010/main" val="2438723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172C01-C750-4FE4-8835-83830BE6853B}" type="datetimeFigureOut">
              <a:rPr lang="en-AU" smtClean="0"/>
              <a:pPr/>
              <a:t>14/05/2016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5967F2E-95C3-43BE-8B7E-B7B3A8280C3E}" type="slidenum">
              <a:rPr lang="en-AU" smtClean="0"/>
              <a:pPr/>
              <a:t>‹#›</a:t>
            </a:fld>
            <a:endParaRPr lang="en-AU"/>
          </a:p>
        </p:txBody>
      </p:sp>
    </p:spTree>
    <p:extLst>
      <p:ext uri="{BB962C8B-B14F-4D97-AF65-F5344CB8AC3E}">
        <p14:creationId xmlns:p14="http://schemas.microsoft.com/office/powerpoint/2010/main" val="2762258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F7172C01-C750-4FE4-8835-83830BE6853B}" type="datetimeFigureOut">
              <a:rPr lang="en-AU" smtClean="0"/>
              <a:pPr/>
              <a:t>14/05/2016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5967F2E-95C3-43BE-8B7E-B7B3A8280C3E}" type="slidenum">
              <a:rPr lang="en-AU" smtClean="0"/>
              <a:pPr/>
              <a:t>‹#›</a:t>
            </a:fld>
            <a:endParaRPr lang="en-AU"/>
          </a:p>
        </p:txBody>
      </p:sp>
    </p:spTree>
    <p:extLst>
      <p:ext uri="{BB962C8B-B14F-4D97-AF65-F5344CB8AC3E}">
        <p14:creationId xmlns:p14="http://schemas.microsoft.com/office/powerpoint/2010/main" val="308404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172C01-C750-4FE4-8835-83830BE6853B}" type="datetimeFigureOut">
              <a:rPr lang="en-AU" smtClean="0"/>
              <a:pPr/>
              <a:t>14/05/2016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5967F2E-95C3-43BE-8B7E-B7B3A8280C3E}" type="slidenum">
              <a:rPr lang="en-AU" smtClean="0"/>
              <a:pPr/>
              <a:t>‹#›</a:t>
            </a:fld>
            <a:endParaRPr lang="en-AU"/>
          </a:p>
        </p:txBody>
      </p:sp>
    </p:spTree>
    <p:extLst>
      <p:ext uri="{BB962C8B-B14F-4D97-AF65-F5344CB8AC3E}">
        <p14:creationId xmlns:p14="http://schemas.microsoft.com/office/powerpoint/2010/main" val="536702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172C01-C750-4FE4-8835-83830BE6853B}" type="datetimeFigureOut">
              <a:rPr lang="en-AU" smtClean="0"/>
              <a:pPr/>
              <a:t>14/05/2016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5967F2E-95C3-43BE-8B7E-B7B3A8280C3E}" type="slidenum">
              <a:rPr lang="en-AU" smtClean="0"/>
              <a:pPr/>
              <a:t>‹#›</a:t>
            </a:fld>
            <a:endParaRPr lang="en-AU"/>
          </a:p>
        </p:txBody>
      </p:sp>
    </p:spTree>
    <p:extLst>
      <p:ext uri="{BB962C8B-B14F-4D97-AF65-F5344CB8AC3E}">
        <p14:creationId xmlns:p14="http://schemas.microsoft.com/office/powerpoint/2010/main" val="1849506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172C01-C750-4FE4-8835-83830BE6853B}" type="datetimeFigureOut">
              <a:rPr lang="en-AU" smtClean="0"/>
              <a:pPr/>
              <a:t>14/05/2016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5967F2E-95C3-43BE-8B7E-B7B3A8280C3E}" type="slidenum">
              <a:rPr lang="en-AU" smtClean="0"/>
              <a:pPr/>
              <a:t>‹#›</a:t>
            </a:fld>
            <a:endParaRPr lang="en-AU"/>
          </a:p>
        </p:txBody>
      </p:sp>
    </p:spTree>
    <p:extLst>
      <p:ext uri="{BB962C8B-B14F-4D97-AF65-F5344CB8AC3E}">
        <p14:creationId xmlns:p14="http://schemas.microsoft.com/office/powerpoint/2010/main" val="1128575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F7172C01-C750-4FE4-8835-83830BE6853B}" type="datetimeFigureOut">
              <a:rPr lang="en-AU" smtClean="0"/>
              <a:pPr/>
              <a:t>14/05/2016</a:t>
            </a:fld>
            <a:endParaRPr lang="en-AU"/>
          </a:p>
        </p:txBody>
      </p:sp>
      <p:sp>
        <p:nvSpPr>
          <p:cNvPr id="5" name="Footer Placeholder 3"/>
          <p:cNvSpPr>
            <a:spLocks noGrp="1"/>
          </p:cNvSpPr>
          <p:nvPr>
            <p:ph type="ftr" sz="quarter" idx="11"/>
          </p:nvPr>
        </p:nvSpPr>
        <p:spPr/>
        <p:txBody>
          <a:bodyPr/>
          <a:lstStyle/>
          <a:p>
            <a:endParaRPr lang="en-AU"/>
          </a:p>
        </p:txBody>
      </p:sp>
      <p:sp>
        <p:nvSpPr>
          <p:cNvPr id="6" name="Slide Number Placeholder 4"/>
          <p:cNvSpPr>
            <a:spLocks noGrp="1"/>
          </p:cNvSpPr>
          <p:nvPr>
            <p:ph type="sldNum" sz="quarter" idx="12"/>
          </p:nvPr>
        </p:nvSpPr>
        <p:spPr/>
        <p:txBody>
          <a:bodyPr/>
          <a:lstStyle/>
          <a:p>
            <a:fld id="{45967F2E-95C3-43BE-8B7E-B7B3A8280C3E}" type="slidenum">
              <a:rPr lang="en-AU" smtClean="0"/>
              <a:pPr/>
              <a:t>‹#›</a:t>
            </a:fld>
            <a:endParaRPr lang="en-AU"/>
          </a:p>
        </p:txBody>
      </p:sp>
    </p:spTree>
    <p:extLst>
      <p:ext uri="{BB962C8B-B14F-4D97-AF65-F5344CB8AC3E}">
        <p14:creationId xmlns:p14="http://schemas.microsoft.com/office/powerpoint/2010/main" val="1675480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7172C01-C750-4FE4-8835-83830BE6853B}" type="datetimeFigureOut">
              <a:rPr lang="en-AU" smtClean="0"/>
              <a:pPr/>
              <a:t>14/05/2016</a:t>
            </a:fld>
            <a:endParaRPr lang="en-AU"/>
          </a:p>
        </p:txBody>
      </p:sp>
      <p:sp>
        <p:nvSpPr>
          <p:cNvPr id="5" name="Footer Placeholder 2"/>
          <p:cNvSpPr>
            <a:spLocks noGrp="1"/>
          </p:cNvSpPr>
          <p:nvPr>
            <p:ph type="ftr" sz="quarter" idx="11"/>
          </p:nvPr>
        </p:nvSpPr>
        <p:spPr/>
        <p:txBody>
          <a:bodyPr/>
          <a:lstStyle/>
          <a:p>
            <a:endParaRPr lang="en-AU"/>
          </a:p>
        </p:txBody>
      </p:sp>
      <p:sp>
        <p:nvSpPr>
          <p:cNvPr id="6" name="Slide Number Placeholder 3"/>
          <p:cNvSpPr>
            <a:spLocks noGrp="1"/>
          </p:cNvSpPr>
          <p:nvPr>
            <p:ph type="sldNum" sz="quarter" idx="12"/>
          </p:nvPr>
        </p:nvSpPr>
        <p:spPr/>
        <p:txBody>
          <a:bodyPr/>
          <a:lstStyle/>
          <a:p>
            <a:fld id="{45967F2E-95C3-43BE-8B7E-B7B3A8280C3E}" type="slidenum">
              <a:rPr lang="en-AU" smtClean="0"/>
              <a:pPr/>
              <a:t>‹#›</a:t>
            </a:fld>
            <a:endParaRPr lang="en-AU"/>
          </a:p>
        </p:txBody>
      </p:sp>
    </p:spTree>
    <p:extLst>
      <p:ext uri="{BB962C8B-B14F-4D97-AF65-F5344CB8AC3E}">
        <p14:creationId xmlns:p14="http://schemas.microsoft.com/office/powerpoint/2010/main" val="2447350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F7172C01-C750-4FE4-8835-83830BE6853B}" type="datetimeFigureOut">
              <a:rPr lang="en-AU" smtClean="0"/>
              <a:pPr/>
              <a:t>14/05/2016</a:t>
            </a:fld>
            <a:endParaRPr lang="en-AU"/>
          </a:p>
        </p:txBody>
      </p:sp>
      <p:sp>
        <p:nvSpPr>
          <p:cNvPr id="5" name="Footer Placeholder 5"/>
          <p:cNvSpPr>
            <a:spLocks noGrp="1"/>
          </p:cNvSpPr>
          <p:nvPr>
            <p:ph type="ftr" sz="quarter" idx="11"/>
          </p:nvPr>
        </p:nvSpPr>
        <p:spPr/>
        <p:txBody>
          <a:bodyPr/>
          <a:lstStyle/>
          <a:p>
            <a:endParaRPr lang="en-AU"/>
          </a:p>
        </p:txBody>
      </p:sp>
      <p:sp>
        <p:nvSpPr>
          <p:cNvPr id="6" name="Slide Number Placeholder 6"/>
          <p:cNvSpPr>
            <a:spLocks noGrp="1"/>
          </p:cNvSpPr>
          <p:nvPr>
            <p:ph type="sldNum" sz="quarter" idx="12"/>
          </p:nvPr>
        </p:nvSpPr>
        <p:spPr/>
        <p:txBody>
          <a:bodyPr/>
          <a:lstStyle/>
          <a:p>
            <a:fld id="{45967F2E-95C3-43BE-8B7E-B7B3A8280C3E}" type="slidenum">
              <a:rPr lang="en-AU" smtClean="0"/>
              <a:pPr/>
              <a:t>‹#›</a:t>
            </a:fld>
            <a:endParaRPr lang="en-AU"/>
          </a:p>
        </p:txBody>
      </p:sp>
    </p:spTree>
    <p:extLst>
      <p:ext uri="{BB962C8B-B14F-4D97-AF65-F5344CB8AC3E}">
        <p14:creationId xmlns:p14="http://schemas.microsoft.com/office/powerpoint/2010/main" val="290842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172C01-C750-4FE4-8835-83830BE6853B}" type="datetimeFigureOut">
              <a:rPr lang="en-AU" smtClean="0"/>
              <a:pPr/>
              <a:t>14/05/2016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5967F2E-95C3-43BE-8B7E-B7B3A8280C3E}" type="slidenum">
              <a:rPr lang="en-AU" smtClean="0"/>
              <a:pPr/>
              <a:t>‹#›</a:t>
            </a:fld>
            <a:endParaRPr lang="en-AU"/>
          </a:p>
        </p:txBody>
      </p:sp>
    </p:spTree>
    <p:extLst>
      <p:ext uri="{BB962C8B-B14F-4D97-AF65-F5344CB8AC3E}">
        <p14:creationId xmlns:p14="http://schemas.microsoft.com/office/powerpoint/2010/main" val="3608763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7172C01-C750-4FE4-8835-83830BE6853B}" type="datetimeFigureOut">
              <a:rPr lang="en-AU" smtClean="0"/>
              <a:pPr/>
              <a:t>14/05/2016</a:t>
            </a:fld>
            <a:endParaRPr lang="en-AU"/>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5967F2E-95C3-43BE-8B7E-B7B3A8280C3E}" type="slidenum">
              <a:rPr lang="en-AU" smtClean="0"/>
              <a:pPr/>
              <a:t>‹#›</a:t>
            </a:fld>
            <a:endParaRPr lang="en-AU"/>
          </a:p>
        </p:txBody>
      </p:sp>
    </p:spTree>
    <p:extLst>
      <p:ext uri="{BB962C8B-B14F-4D97-AF65-F5344CB8AC3E}">
        <p14:creationId xmlns:p14="http://schemas.microsoft.com/office/powerpoint/2010/main" val="3809569013"/>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edwardsdean.net/jcu/project_management/index.php" TargetMode="External"/><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7.png"/><Relationship Id="rId7" Type="http://schemas.openxmlformats.org/officeDocument/2006/relationships/diagramQuickStyle" Target="../diagrams/quickStyle1.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8.png"/><Relationship Id="rId9" Type="http://schemas.microsoft.com/office/2007/relationships/diagramDrawing" Target="../diagrams/drawing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edwardsdean.net/jcu/project_management/index.ph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7404" y="3727775"/>
            <a:ext cx="8105658" cy="1004624"/>
          </a:xfrm>
        </p:spPr>
        <p:txBody>
          <a:bodyPr>
            <a:normAutofit fontScale="92500" lnSpcReduction="10000"/>
          </a:bodyPr>
          <a:lstStyle/>
          <a:p>
            <a:pPr algn="ctr"/>
            <a:r>
              <a:rPr lang="en-US" dirty="0" smtClean="0"/>
              <a:t>7</a:t>
            </a:r>
            <a:r>
              <a:rPr lang="en-US" baseline="30000" dirty="0" smtClean="0"/>
              <a:t>th</a:t>
            </a:r>
            <a:r>
              <a:rPr lang="en-US" dirty="0" smtClean="0"/>
              <a:t> Queensland Aboriginal &amp; Torres Strait Islander Conference</a:t>
            </a:r>
          </a:p>
          <a:p>
            <a:pPr algn="ctr"/>
            <a:r>
              <a:rPr lang="en-US" dirty="0" err="1" smtClean="0"/>
              <a:t>Rockhampton</a:t>
            </a:r>
            <a:endParaRPr lang="en-US" dirty="0" smtClean="0"/>
          </a:p>
        </p:txBody>
      </p:sp>
      <p:sp>
        <p:nvSpPr>
          <p:cNvPr id="4" name="Rectangle 3"/>
          <p:cNvSpPr/>
          <p:nvPr/>
        </p:nvSpPr>
        <p:spPr>
          <a:xfrm>
            <a:off x="659108" y="2851695"/>
            <a:ext cx="8073051" cy="1015663"/>
          </a:xfrm>
          <a:prstGeom prst="rect">
            <a:avLst/>
          </a:prstGeom>
        </p:spPr>
        <p:txBody>
          <a:bodyPr wrap="square">
            <a:spAutoFit/>
          </a:bodyPr>
          <a:lstStyle/>
          <a:p>
            <a:pPr algn="ctr"/>
            <a:r>
              <a:rPr lang="en-US" sz="2000" b="1" dirty="0" smtClean="0"/>
              <a:t>“Responding to Indigenous Students and their Community’s Voiced Experiences Regarding Effective Teaching Practices”</a:t>
            </a:r>
            <a:r>
              <a:rPr lang="en-US" sz="2000" dirty="0" smtClean="0"/>
              <a:t/>
            </a:r>
            <a:br>
              <a:rPr lang="en-US" sz="2000" dirty="0" smtClean="0"/>
            </a:br>
            <a:endParaRPr lang="en-AU" sz="2000" dirty="0"/>
          </a:p>
        </p:txBody>
      </p:sp>
      <p:pic>
        <p:nvPicPr>
          <p:cNvPr id="1026" name="Picture 2" descr="JCU_Logo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795" y="5325308"/>
            <a:ext cx="1419877" cy="936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in">
                <a:solidFill>
                  <a:srgbClr val="000000"/>
                </a:solidFill>
                <a:miter lim="800000"/>
                <a:headEnd/>
                <a:tailEnd/>
              </a14:hiddenLine>
            </a:ext>
          </a:extLst>
        </p:spPr>
      </p:pic>
      <p:pic>
        <p:nvPicPr>
          <p:cNvPr id="1027" name="Picture 3" descr="Logos_img_16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4289" y="5272014"/>
            <a:ext cx="1224136" cy="1080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in">
                <a:solidFill>
                  <a:srgbClr val="000000"/>
                </a:solidFill>
                <a:miter lim="800000"/>
                <a:headEnd/>
                <a:tailEnd/>
              </a14:hiddenLine>
            </a:ext>
          </a:extLst>
        </p:spPr>
      </p:pic>
      <p:pic>
        <p:nvPicPr>
          <p:cNvPr id="1028" name="Picture 4" descr="sks-mtisa-ferryphotography_1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7200" y="788169"/>
            <a:ext cx="2358035" cy="161049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in">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DEF5FA"/>
                  </a:outerShdw>
                </a:effectLst>
              </a14:hiddenEffects>
            </a:ext>
          </a:extLst>
        </p:spPr>
      </p:pic>
      <p:pic>
        <p:nvPicPr>
          <p:cNvPr id="1029" name="Picture 5" descr="_MG_063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675" y="788169"/>
            <a:ext cx="2468055" cy="161049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in">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DEF5FA"/>
                  </a:outerShdw>
                </a:effectLst>
              </a14:hiddenEffects>
            </a:ext>
          </a:extLst>
        </p:spPr>
      </p:pic>
      <p:pic>
        <p:nvPicPr>
          <p:cNvPr id="1033" name="Picture 9" descr="http://www.sjmtsv.catholic.edu.au/adminthumb/thumbnail_admin_V___PROFESSIONAL_PHOT_img_457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8184" y="788169"/>
            <a:ext cx="2088232" cy="161049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323529" y="4981077"/>
            <a:ext cx="7992887" cy="2031325"/>
          </a:xfrm>
          <a:prstGeom prst="rect">
            <a:avLst/>
          </a:prstGeom>
          <a:noFill/>
        </p:spPr>
        <p:txBody>
          <a:bodyPr wrap="square" rtlCol="0">
            <a:spAutoFit/>
          </a:bodyPr>
          <a:lstStyle/>
          <a:p>
            <a:pPr algn="ctr"/>
            <a:r>
              <a:rPr lang="en-US" dirty="0" smtClean="0"/>
              <a:t>Tammi Webber, Gail </a:t>
            </a:r>
            <a:r>
              <a:rPr lang="en-US" dirty="0" err="1" smtClean="0"/>
              <a:t>Laffin</a:t>
            </a:r>
            <a:r>
              <a:rPr lang="en-US" dirty="0" smtClean="0"/>
              <a:t>,</a:t>
            </a:r>
          </a:p>
          <a:p>
            <a:pPr algn="ctr"/>
            <a:r>
              <a:rPr lang="en-US" dirty="0" smtClean="0"/>
              <a:t> </a:t>
            </a:r>
            <a:r>
              <a:rPr lang="en-US" dirty="0"/>
              <a:t>Brian Lewthwaite, Helen </a:t>
            </a:r>
            <a:r>
              <a:rPr lang="en-US" dirty="0" smtClean="0"/>
              <a:t>Boon</a:t>
            </a:r>
            <a:endParaRPr lang="en-US" dirty="0"/>
          </a:p>
          <a:p>
            <a:pPr algn="ctr"/>
            <a:endParaRPr lang="en-US" dirty="0" smtClean="0"/>
          </a:p>
          <a:p>
            <a:pPr algn="ctr"/>
            <a:r>
              <a:rPr lang="en-US" dirty="0" smtClean="0"/>
              <a:t>pedagogyofdifference.com</a:t>
            </a:r>
          </a:p>
          <a:p>
            <a:pPr algn="ctr"/>
            <a:r>
              <a:rPr lang="en-AU" u="sng" dirty="0">
                <a:solidFill>
                  <a:srgbClr val="FFFF00"/>
                </a:solidFill>
                <a:hlinkClick r:id="rId8" tooltip="http://edwardsdean.net/jcu/project_management/index.php&#10;Ctrl+Click or tap to follow the link"/>
              </a:rPr>
              <a:t>http://edwardsdean.net/jcu/project_management/index.php</a:t>
            </a:r>
            <a:endParaRPr lang="en-AU" dirty="0">
              <a:solidFill>
                <a:srgbClr val="FFFF00"/>
              </a:solidFill>
            </a:endParaRPr>
          </a:p>
          <a:p>
            <a:pPr algn="ctr"/>
            <a:endParaRPr lang="en-US" dirty="0"/>
          </a:p>
          <a:p>
            <a:pPr algn="ctr"/>
            <a:endParaRPr lang="en-AU" dirty="0"/>
          </a:p>
        </p:txBody>
      </p:sp>
      <p:sp>
        <p:nvSpPr>
          <p:cNvPr id="6" name="TextBox 5"/>
          <p:cNvSpPr txBox="1"/>
          <p:nvPr/>
        </p:nvSpPr>
        <p:spPr>
          <a:xfrm>
            <a:off x="827584" y="260648"/>
            <a:ext cx="6408712" cy="461665"/>
          </a:xfrm>
          <a:prstGeom prst="rect">
            <a:avLst/>
          </a:prstGeom>
          <a:noFill/>
        </p:spPr>
        <p:txBody>
          <a:bodyPr wrap="square" rtlCol="0">
            <a:spAutoFit/>
          </a:bodyPr>
          <a:lstStyle/>
          <a:p>
            <a:pPr algn="ctr"/>
            <a:r>
              <a:rPr lang="en-US" sz="2400" b="1" dirty="0" smtClean="0">
                <a:solidFill>
                  <a:srgbClr val="FFFF00"/>
                </a:solidFill>
              </a:rPr>
              <a:t>Seeking a Pedagogy of Difference</a:t>
            </a:r>
            <a:endParaRPr lang="en-AU" sz="2400" b="1" dirty="0">
              <a:solidFill>
                <a:srgbClr val="FFFF00"/>
              </a:solidFill>
            </a:endParaRPr>
          </a:p>
        </p:txBody>
      </p:sp>
    </p:spTree>
    <p:extLst>
      <p:ext uri="{BB962C8B-B14F-4D97-AF65-F5344CB8AC3E}">
        <p14:creationId xmlns:p14="http://schemas.microsoft.com/office/powerpoint/2010/main" val="1282626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000" dirty="0" smtClean="0"/>
              <a:t/>
            </a:r>
            <a:br>
              <a:rPr lang="en-US" sz="1000" dirty="0" smtClean="0"/>
            </a:br>
            <a:r>
              <a:rPr lang="en-US" sz="1000" dirty="0"/>
              <a:t/>
            </a:r>
            <a:br>
              <a:rPr lang="en-US" sz="1000" dirty="0"/>
            </a:br>
            <a:r>
              <a:rPr lang="en-US" sz="1000" dirty="0" smtClean="0"/>
              <a:t/>
            </a:r>
            <a:br>
              <a:rPr lang="en-US" sz="1000" dirty="0" smtClean="0"/>
            </a:br>
            <a:r>
              <a:rPr lang="en-US" dirty="0" smtClean="0"/>
              <a:t>Conversations with Students</a:t>
            </a:r>
            <a:br>
              <a:rPr lang="en-US" dirty="0" smtClean="0"/>
            </a:br>
            <a:endParaRPr lang="en-AU" dirty="0"/>
          </a:p>
        </p:txBody>
      </p:sp>
      <p:sp>
        <p:nvSpPr>
          <p:cNvPr id="3" name="Content Placeholder 2"/>
          <p:cNvSpPr>
            <a:spLocks noGrp="1"/>
          </p:cNvSpPr>
          <p:nvPr>
            <p:ph idx="1"/>
          </p:nvPr>
        </p:nvSpPr>
        <p:spPr>
          <a:xfrm>
            <a:off x="827700" y="2052925"/>
            <a:ext cx="7704740" cy="4195481"/>
          </a:xfrm>
        </p:spPr>
        <p:txBody>
          <a:bodyPr>
            <a:normAutofit/>
          </a:bodyPr>
          <a:lstStyle/>
          <a:p>
            <a:pPr marL="114300" indent="0">
              <a:buNone/>
            </a:pPr>
            <a:r>
              <a:rPr lang="en-US" dirty="0" smtClean="0"/>
              <a:t>Questions asked:</a:t>
            </a:r>
          </a:p>
          <a:p>
            <a:pPr marL="114300" indent="0">
              <a:buNone/>
            </a:pPr>
            <a:endParaRPr lang="en-US" dirty="0" smtClean="0"/>
          </a:p>
          <a:p>
            <a:pPr marL="571500" indent="-457200">
              <a:buClrTx/>
              <a:buFont typeface="+mj-lt"/>
              <a:buAutoNum type="arabicPeriod"/>
            </a:pPr>
            <a:r>
              <a:rPr lang="en-US" b="1" i="1" dirty="0" smtClean="0">
                <a:solidFill>
                  <a:srgbClr val="00B0F0"/>
                </a:solidFill>
              </a:rPr>
              <a:t>Next year, you will get a new teacher [for a subject]. What do you want that teacher and classroom to do to help you to learn?</a:t>
            </a:r>
          </a:p>
          <a:p>
            <a:pPr marL="571500" indent="-457200">
              <a:buClrTx/>
              <a:buFont typeface="+mj-lt"/>
              <a:buAutoNum type="arabicPeriod"/>
            </a:pPr>
            <a:endParaRPr lang="en-US" b="1" i="1" dirty="0" smtClean="0">
              <a:solidFill>
                <a:srgbClr val="00B0F0"/>
              </a:solidFill>
            </a:endParaRPr>
          </a:p>
          <a:p>
            <a:pPr marL="571500" indent="-457200">
              <a:buClrTx/>
              <a:buFont typeface="+mj-lt"/>
              <a:buAutoNum type="arabicPeriod"/>
            </a:pPr>
            <a:r>
              <a:rPr lang="en-US" b="1" i="1" dirty="0" smtClean="0">
                <a:solidFill>
                  <a:srgbClr val="00B0F0"/>
                </a:solidFill>
              </a:rPr>
              <a:t>Tell me about classrooms and teachers where you feel good about yourself and learning</a:t>
            </a:r>
          </a:p>
          <a:p>
            <a:pPr marL="868680" lvl="1" indent="-457200">
              <a:buClrTx/>
              <a:buFont typeface="+mj-lt"/>
              <a:buAutoNum type="arabicPeriod"/>
            </a:pPr>
            <a:endParaRPr lang="en-US" dirty="0" smtClean="0">
              <a:solidFill>
                <a:srgbClr val="0070C0"/>
              </a:solidFill>
            </a:endParaRPr>
          </a:p>
        </p:txBody>
      </p:sp>
    </p:spTree>
    <p:extLst>
      <p:ext uri="{BB962C8B-B14F-4D97-AF65-F5344CB8AC3E}">
        <p14:creationId xmlns:p14="http://schemas.microsoft.com/office/powerpoint/2010/main" val="263643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71404"/>
            <a:ext cx="7055380" cy="1400530"/>
          </a:xfrm>
        </p:spPr>
        <p:txBody>
          <a:bodyPr/>
          <a:lstStyle/>
          <a:p>
            <a:r>
              <a:rPr lang="en-US" dirty="0" smtClean="0"/>
              <a:t>General themes</a:t>
            </a:r>
            <a:br>
              <a:rPr lang="en-US" dirty="0" smtClean="0"/>
            </a:br>
            <a:r>
              <a:rPr lang="en-US" sz="2400" dirty="0" smtClean="0"/>
              <a:t>from Students:</a:t>
            </a:r>
            <a:endParaRPr lang="en-AU" dirty="0"/>
          </a:p>
        </p:txBody>
      </p:sp>
      <p:sp>
        <p:nvSpPr>
          <p:cNvPr id="3" name="Content Placeholder 2"/>
          <p:cNvSpPr>
            <a:spLocks noGrp="1"/>
          </p:cNvSpPr>
          <p:nvPr>
            <p:ph idx="1"/>
          </p:nvPr>
        </p:nvSpPr>
        <p:spPr>
          <a:xfrm>
            <a:off x="251520" y="1752600"/>
            <a:ext cx="8640960" cy="4916760"/>
          </a:xfrm>
        </p:spPr>
        <p:txBody>
          <a:bodyPr>
            <a:normAutofit fontScale="85000" lnSpcReduction="10000"/>
          </a:bodyPr>
          <a:lstStyle/>
          <a:p>
            <a:r>
              <a:rPr lang="en-US" i="1" dirty="0" smtClean="0">
                <a:solidFill>
                  <a:srgbClr val="FFFF00"/>
                </a:solidFill>
              </a:rPr>
              <a:t>A classroom climate of </a:t>
            </a:r>
            <a:r>
              <a:rPr lang="en-US" b="1" i="1" dirty="0" smtClean="0">
                <a:solidFill>
                  <a:srgbClr val="FFFF00"/>
                </a:solidFill>
              </a:rPr>
              <a:t>‘warm expectations’ </a:t>
            </a:r>
          </a:p>
          <a:p>
            <a:r>
              <a:rPr lang="en-US" i="1" dirty="0" smtClean="0">
                <a:solidFill>
                  <a:srgbClr val="FFFF00"/>
                </a:solidFill>
              </a:rPr>
              <a:t>Building </a:t>
            </a:r>
            <a:r>
              <a:rPr lang="en-US" b="1" i="1" dirty="0" smtClean="0">
                <a:solidFill>
                  <a:srgbClr val="FFFF00"/>
                </a:solidFill>
              </a:rPr>
              <a:t>cultural bridges </a:t>
            </a:r>
            <a:r>
              <a:rPr lang="en-US" i="1" dirty="0" smtClean="0">
                <a:solidFill>
                  <a:srgbClr val="FFFF00"/>
                </a:solidFill>
              </a:rPr>
              <a:t>as a foundation for respect and learning</a:t>
            </a:r>
          </a:p>
          <a:p>
            <a:pPr>
              <a:buFont typeface="Wingdings" pitchFamily="2" charset="2"/>
              <a:buChar char="Ø"/>
            </a:pPr>
            <a:r>
              <a:rPr lang="en-US" i="1" dirty="0" smtClean="0">
                <a:solidFill>
                  <a:srgbClr val="FFFF00"/>
                </a:solidFill>
              </a:rPr>
              <a:t>Making </a:t>
            </a:r>
            <a:r>
              <a:rPr lang="en-US" b="1" i="1" dirty="0" smtClean="0">
                <a:solidFill>
                  <a:srgbClr val="FFFF00"/>
                </a:solidFill>
              </a:rPr>
              <a:t>provision for development </a:t>
            </a:r>
            <a:r>
              <a:rPr lang="en-US" i="1" dirty="0" smtClean="0">
                <a:solidFill>
                  <a:srgbClr val="FFFF00"/>
                </a:solidFill>
              </a:rPr>
              <a:t>of literacy (and numeracy) fluency</a:t>
            </a:r>
          </a:p>
          <a:p>
            <a:pPr>
              <a:buFont typeface="Wingdings" pitchFamily="2" charset="2"/>
              <a:buChar char="Ø"/>
            </a:pPr>
            <a:r>
              <a:rPr lang="en-AU" i="1" dirty="0">
                <a:solidFill>
                  <a:srgbClr val="FFFF00"/>
                </a:solidFill>
              </a:rPr>
              <a:t>There is a tendency towards </a:t>
            </a:r>
            <a:r>
              <a:rPr lang="en-AU" b="1" i="1" dirty="0" smtClean="0">
                <a:solidFill>
                  <a:srgbClr val="FFFF00"/>
                </a:solidFill>
              </a:rPr>
              <a:t>explicit instruction</a:t>
            </a:r>
            <a:r>
              <a:rPr lang="en-AU" i="1" dirty="0" smtClean="0">
                <a:solidFill>
                  <a:srgbClr val="FFFF00"/>
                </a:solidFill>
              </a:rPr>
              <a:t>, emphasising </a:t>
            </a:r>
            <a:r>
              <a:rPr lang="en-AU" i="1" dirty="0">
                <a:solidFill>
                  <a:srgbClr val="FFFF00"/>
                </a:solidFill>
              </a:rPr>
              <a:t>a gradual release of </a:t>
            </a:r>
            <a:r>
              <a:rPr lang="en-AU" i="1" dirty="0" smtClean="0">
                <a:solidFill>
                  <a:srgbClr val="FFFF00"/>
                </a:solidFill>
              </a:rPr>
              <a:t>responsibility</a:t>
            </a:r>
          </a:p>
          <a:p>
            <a:r>
              <a:rPr lang="en-US" i="1" dirty="0" smtClean="0">
                <a:solidFill>
                  <a:srgbClr val="FFFF00"/>
                </a:solidFill>
              </a:rPr>
              <a:t>Student diversity is accommodated to promote </a:t>
            </a:r>
            <a:r>
              <a:rPr lang="en-US" b="1" i="1" dirty="0" smtClean="0">
                <a:solidFill>
                  <a:srgbClr val="FFFF00"/>
                </a:solidFill>
              </a:rPr>
              <a:t>individual engagement</a:t>
            </a:r>
            <a:r>
              <a:rPr lang="en-US" i="1" dirty="0" smtClean="0">
                <a:solidFill>
                  <a:srgbClr val="FFFF00"/>
                </a:solidFill>
              </a:rPr>
              <a:t> and success</a:t>
            </a:r>
          </a:p>
          <a:p>
            <a:r>
              <a:rPr lang="en-US" i="1" dirty="0" smtClean="0">
                <a:solidFill>
                  <a:srgbClr val="FFFF00"/>
                </a:solidFill>
              </a:rPr>
              <a:t>A </a:t>
            </a:r>
            <a:r>
              <a:rPr lang="en-US" b="1" i="1" dirty="0" smtClean="0">
                <a:solidFill>
                  <a:srgbClr val="FFFF00"/>
                </a:solidFill>
              </a:rPr>
              <a:t>variety of practices</a:t>
            </a:r>
            <a:r>
              <a:rPr lang="en-US" i="1" dirty="0" smtClean="0">
                <a:solidFill>
                  <a:srgbClr val="FFFF00"/>
                </a:solidFill>
              </a:rPr>
              <a:t> support student learning</a:t>
            </a:r>
          </a:p>
          <a:p>
            <a:pPr>
              <a:buFont typeface="Wingdings" pitchFamily="2" charset="2"/>
              <a:buChar char="Ø"/>
            </a:pPr>
            <a:r>
              <a:rPr lang="en-US" i="1" dirty="0" smtClean="0">
                <a:solidFill>
                  <a:srgbClr val="FFFF00"/>
                </a:solidFill>
              </a:rPr>
              <a:t>Being attentive to student </a:t>
            </a:r>
            <a:r>
              <a:rPr lang="en-US" b="1" i="1" dirty="0" smtClean="0">
                <a:solidFill>
                  <a:srgbClr val="FFFF00"/>
                </a:solidFill>
              </a:rPr>
              <a:t>health and well being</a:t>
            </a:r>
          </a:p>
          <a:p>
            <a:pPr>
              <a:buFont typeface="Wingdings" pitchFamily="2" charset="2"/>
              <a:buChar char="Ø"/>
            </a:pPr>
            <a:r>
              <a:rPr lang="en-US" i="1" dirty="0" smtClean="0">
                <a:solidFill>
                  <a:srgbClr val="FFFF00"/>
                </a:solidFill>
              </a:rPr>
              <a:t>Developing a classroom environment that supports learning through mainly </a:t>
            </a:r>
            <a:r>
              <a:rPr lang="en-US" b="1" i="1" dirty="0" smtClean="0">
                <a:solidFill>
                  <a:srgbClr val="FFFF00"/>
                </a:solidFill>
              </a:rPr>
              <a:t>proactive measures</a:t>
            </a:r>
            <a:r>
              <a:rPr lang="en-US" i="1" dirty="0" smtClean="0">
                <a:solidFill>
                  <a:srgbClr val="FFFF00"/>
                </a:solidFill>
              </a:rPr>
              <a:t>, especially </a:t>
            </a:r>
            <a:r>
              <a:rPr lang="en-US" b="1" i="1" dirty="0" smtClean="0">
                <a:solidFill>
                  <a:srgbClr val="FFFF00"/>
                </a:solidFill>
              </a:rPr>
              <a:t>relational</a:t>
            </a:r>
          </a:p>
          <a:p>
            <a:r>
              <a:rPr lang="en-US" i="1" dirty="0" smtClean="0">
                <a:solidFill>
                  <a:srgbClr val="FFFF00"/>
                </a:solidFill>
              </a:rPr>
              <a:t>A classroom environment that affirms and welcomes and includes </a:t>
            </a:r>
            <a:r>
              <a:rPr lang="en-US" b="1" i="1" dirty="0" smtClean="0">
                <a:solidFill>
                  <a:srgbClr val="FFFF00"/>
                </a:solidFill>
              </a:rPr>
              <a:t>community resources</a:t>
            </a:r>
            <a:r>
              <a:rPr lang="en-US" i="1" dirty="0" smtClean="0">
                <a:solidFill>
                  <a:srgbClr val="FFFF00"/>
                </a:solidFill>
              </a:rPr>
              <a:t>, both physical and human</a:t>
            </a:r>
          </a:p>
          <a:p>
            <a:pPr marL="0" indent="0">
              <a:buNone/>
            </a:pPr>
            <a:endParaRPr lang="en-US" i="1" dirty="0" smtClean="0">
              <a:solidFill>
                <a:srgbClr val="FFFF00"/>
              </a:solidFill>
            </a:endParaRPr>
          </a:p>
          <a:p>
            <a:pPr marL="0" indent="0" algn="ctr">
              <a:buNone/>
            </a:pPr>
            <a:r>
              <a:rPr lang="en-US" b="1" i="1" dirty="0" smtClean="0"/>
              <a:t>STUDENTS RESPONSES WERE FOCUSSED ON CLASSROOM PEDAGOGY</a:t>
            </a:r>
          </a:p>
          <a:p>
            <a:pPr marL="0" indent="0">
              <a:buNone/>
            </a:pPr>
            <a:endParaRPr lang="en-AU" dirty="0"/>
          </a:p>
        </p:txBody>
      </p:sp>
    </p:spTree>
    <p:extLst>
      <p:ext uri="{BB962C8B-B14F-4D97-AF65-F5344CB8AC3E}">
        <p14:creationId xmlns:p14="http://schemas.microsoft.com/office/powerpoint/2010/main" val="341889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wipe(down)">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326" t="23437" r="16139" b="5255"/>
          <a:stretch/>
        </p:blipFill>
        <p:spPr bwMode="auto">
          <a:xfrm>
            <a:off x="408770" y="476672"/>
            <a:ext cx="8267685" cy="590465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204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71404"/>
            <a:ext cx="7055380" cy="1400530"/>
          </a:xfrm>
        </p:spPr>
        <p:txBody>
          <a:bodyPr/>
          <a:lstStyle/>
          <a:p>
            <a:r>
              <a:rPr lang="en-US" dirty="0" smtClean="0"/>
              <a:t>General themes</a:t>
            </a:r>
            <a:br>
              <a:rPr lang="en-US" dirty="0" smtClean="0"/>
            </a:br>
            <a:r>
              <a:rPr lang="en-US" sz="2400" dirty="0" smtClean="0"/>
              <a:t>from Teachers:</a:t>
            </a:r>
            <a:endParaRPr lang="en-AU" dirty="0"/>
          </a:p>
        </p:txBody>
      </p:sp>
      <p:sp>
        <p:nvSpPr>
          <p:cNvPr id="3" name="Content Placeholder 2"/>
          <p:cNvSpPr>
            <a:spLocks noGrp="1"/>
          </p:cNvSpPr>
          <p:nvPr>
            <p:ph idx="1"/>
          </p:nvPr>
        </p:nvSpPr>
        <p:spPr>
          <a:xfrm>
            <a:off x="251520" y="1752600"/>
            <a:ext cx="8640960" cy="4916760"/>
          </a:xfrm>
        </p:spPr>
        <p:txBody>
          <a:bodyPr>
            <a:normAutofit fontScale="85000" lnSpcReduction="10000"/>
          </a:bodyPr>
          <a:lstStyle/>
          <a:p>
            <a:r>
              <a:rPr lang="en-US" i="1" dirty="0" smtClean="0"/>
              <a:t>Essential classroom skills as being </a:t>
            </a:r>
            <a:r>
              <a:rPr lang="en-US" b="1" i="1" dirty="0" smtClean="0"/>
              <a:t>‘</a:t>
            </a:r>
            <a:r>
              <a:rPr lang="en-US" b="1" i="1" dirty="0" smtClean="0">
                <a:solidFill>
                  <a:srgbClr val="FF0000"/>
                </a:solidFill>
              </a:rPr>
              <a:t>well developed &amp; diverse teaching skills.’ </a:t>
            </a:r>
          </a:p>
          <a:p>
            <a:r>
              <a:rPr lang="en-US" b="1" i="1" dirty="0" smtClean="0">
                <a:solidFill>
                  <a:srgbClr val="0070C0"/>
                </a:solidFill>
              </a:rPr>
              <a:t>Individual accommodation</a:t>
            </a:r>
            <a:r>
              <a:rPr lang="en-US" b="1" i="1" dirty="0">
                <a:solidFill>
                  <a:srgbClr val="0070C0"/>
                </a:solidFill>
              </a:rPr>
              <a:t>: </a:t>
            </a:r>
            <a:r>
              <a:rPr lang="en-US" i="1" dirty="0" smtClean="0"/>
              <a:t>differentiate instruction to address variability in student capabilities.</a:t>
            </a:r>
            <a:endParaRPr lang="en-US" b="1" i="1" dirty="0">
              <a:solidFill>
                <a:srgbClr val="0070C0"/>
              </a:solidFill>
            </a:endParaRPr>
          </a:p>
          <a:p>
            <a:r>
              <a:rPr lang="en-US" i="1" dirty="0" smtClean="0"/>
              <a:t>Developing </a:t>
            </a:r>
            <a:r>
              <a:rPr lang="en-US" b="1" i="1" dirty="0" smtClean="0">
                <a:solidFill>
                  <a:srgbClr val="FFC000"/>
                </a:solidFill>
              </a:rPr>
              <a:t>students’ holistic needs </a:t>
            </a:r>
            <a:r>
              <a:rPr lang="en-US" i="1" dirty="0" smtClean="0"/>
              <a:t>not just academically but socially, spiritually, and occasionally culturally.</a:t>
            </a:r>
            <a:endParaRPr lang="en-US" b="1" i="1" dirty="0" smtClean="0">
              <a:solidFill>
                <a:srgbClr val="FFC000"/>
              </a:solidFill>
            </a:endParaRPr>
          </a:p>
          <a:p>
            <a:r>
              <a:rPr lang="en-AU" i="1" dirty="0" smtClean="0"/>
              <a:t>Identified</a:t>
            </a:r>
            <a:r>
              <a:rPr lang="en-AU" b="1" i="1" dirty="0" smtClean="0">
                <a:solidFill>
                  <a:schemeClr val="accent6">
                    <a:lumMod val="60000"/>
                    <a:lumOff val="40000"/>
                  </a:schemeClr>
                </a:solidFill>
              </a:rPr>
              <a:t> affective relationships</a:t>
            </a:r>
            <a:r>
              <a:rPr lang="en-AU" i="1" dirty="0" smtClean="0"/>
              <a:t>, are a critical component to building positive relationships and affirming students in their learning.</a:t>
            </a:r>
          </a:p>
          <a:p>
            <a:r>
              <a:rPr lang="en-US" i="1" dirty="0" smtClean="0"/>
              <a:t>Students adjustments and </a:t>
            </a:r>
            <a:r>
              <a:rPr lang="en-US" b="1" i="1" dirty="0" smtClean="0">
                <a:solidFill>
                  <a:srgbClr val="92D050"/>
                </a:solidFill>
              </a:rPr>
              <a:t>code switching </a:t>
            </a:r>
            <a:r>
              <a:rPr lang="en-US" i="1" dirty="0" smtClean="0"/>
              <a:t>in negotiating the demands of schools, particularly in reference to English language.</a:t>
            </a:r>
          </a:p>
          <a:p>
            <a:r>
              <a:rPr lang="en-US" i="1" dirty="0" smtClean="0"/>
              <a:t>Emphasis on </a:t>
            </a:r>
            <a:r>
              <a:rPr lang="en-US" b="1" i="1" dirty="0" smtClean="0">
                <a:solidFill>
                  <a:srgbClr val="C00000"/>
                </a:solidFill>
              </a:rPr>
              <a:t>explicit teaching </a:t>
            </a:r>
            <a:r>
              <a:rPr lang="en-US" i="1" dirty="0" smtClean="0"/>
              <a:t>with learning goals, demonstrations, focus on learning processes, gradual release of responsibility, and </a:t>
            </a:r>
            <a:r>
              <a:rPr lang="en-US" i="1" dirty="0" err="1" smtClean="0"/>
              <a:t>scaffolded</a:t>
            </a:r>
            <a:r>
              <a:rPr lang="en-US" i="1" dirty="0" smtClean="0"/>
              <a:t> inquiry.</a:t>
            </a:r>
          </a:p>
          <a:p>
            <a:r>
              <a:rPr lang="en-US" i="1" dirty="0" smtClean="0"/>
              <a:t>Importance of creating a </a:t>
            </a:r>
            <a:r>
              <a:rPr lang="en-US" b="1" i="1" dirty="0">
                <a:solidFill>
                  <a:srgbClr val="731F6F"/>
                </a:solidFill>
              </a:rPr>
              <a:t>s</a:t>
            </a:r>
            <a:r>
              <a:rPr lang="en-US" b="1" i="1" dirty="0" smtClean="0">
                <a:solidFill>
                  <a:srgbClr val="731F6F"/>
                </a:solidFill>
              </a:rPr>
              <a:t>upportive environment.</a:t>
            </a:r>
          </a:p>
          <a:p>
            <a:pPr>
              <a:buFont typeface="Wingdings" pitchFamily="2" charset="2"/>
              <a:buChar char="Ø"/>
            </a:pPr>
            <a:r>
              <a:rPr lang="en-US" i="1" dirty="0" smtClean="0"/>
              <a:t>Importance of </a:t>
            </a:r>
            <a:r>
              <a:rPr lang="en-US" b="1" i="1" dirty="0" smtClean="0">
                <a:solidFill>
                  <a:srgbClr val="1B2A77"/>
                </a:solidFill>
              </a:rPr>
              <a:t>relevant learning, </a:t>
            </a:r>
            <a:r>
              <a:rPr lang="en-US" i="1" dirty="0" smtClean="0"/>
              <a:t>not abstract concepts.</a:t>
            </a:r>
            <a:endParaRPr lang="en-US" i="1" dirty="0"/>
          </a:p>
          <a:p>
            <a:pPr marL="0" indent="0">
              <a:buNone/>
            </a:pPr>
            <a:endParaRPr lang="en-US" i="1" dirty="0" smtClean="0"/>
          </a:p>
          <a:p>
            <a:pPr marL="0" indent="0" algn="ctr">
              <a:buNone/>
            </a:pPr>
            <a:r>
              <a:rPr lang="en-US" b="1" i="1" dirty="0" smtClean="0"/>
              <a:t>Teachers verbalized an ethic of care, but not an ethic of practice.</a:t>
            </a:r>
          </a:p>
          <a:p>
            <a:pPr marL="0" indent="0">
              <a:buNone/>
            </a:pPr>
            <a:endParaRPr lang="en-AU" dirty="0"/>
          </a:p>
        </p:txBody>
      </p:sp>
    </p:spTree>
    <p:extLst>
      <p:ext uri="{BB962C8B-B14F-4D97-AF65-F5344CB8AC3E}">
        <p14:creationId xmlns:p14="http://schemas.microsoft.com/office/powerpoint/2010/main" val="213084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down)">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95536" y="5232390"/>
            <a:ext cx="1970473" cy="1311260"/>
          </a:xfrm>
          <a:prstGeom prst="rect">
            <a:avLst/>
          </a:prstGeom>
        </p:spPr>
      </p:pic>
      <p:pic>
        <p:nvPicPr>
          <p:cNvPr id="8" name="Picture 7"/>
          <p:cNvPicPr>
            <a:picLocks noChangeAspect="1"/>
          </p:cNvPicPr>
          <p:nvPr/>
        </p:nvPicPr>
        <p:blipFill>
          <a:blip r:embed="rId4"/>
          <a:stretch>
            <a:fillRect/>
          </a:stretch>
        </p:blipFill>
        <p:spPr>
          <a:xfrm>
            <a:off x="5364088" y="5229200"/>
            <a:ext cx="3486150" cy="1314450"/>
          </a:xfrm>
          <a:prstGeom prst="rect">
            <a:avLst/>
          </a:prstGeom>
        </p:spPr>
      </p:pic>
      <p:graphicFrame>
        <p:nvGraphicFramePr>
          <p:cNvPr id="2" name="Diagram 1"/>
          <p:cNvGraphicFramePr/>
          <p:nvPr>
            <p:extLst>
              <p:ext uri="{D42A27DB-BD31-4B8C-83A1-F6EECF244321}">
                <p14:modId xmlns:p14="http://schemas.microsoft.com/office/powerpoint/2010/main" val="1393163732"/>
              </p:ext>
            </p:extLst>
          </p:nvPr>
        </p:nvGraphicFramePr>
        <p:xfrm>
          <a:off x="827584" y="404664"/>
          <a:ext cx="7344816" cy="47525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p:cNvSpPr txBox="1"/>
          <p:nvPr/>
        </p:nvSpPr>
        <p:spPr>
          <a:xfrm>
            <a:off x="2195736" y="908720"/>
            <a:ext cx="1007007" cy="369332"/>
          </a:xfrm>
          <a:prstGeom prst="rect">
            <a:avLst/>
          </a:prstGeom>
          <a:noFill/>
        </p:spPr>
        <p:txBody>
          <a:bodyPr wrap="none" rtlCol="0">
            <a:spAutoFit/>
          </a:bodyPr>
          <a:lstStyle/>
          <a:p>
            <a:r>
              <a:rPr lang="en-US" dirty="0" smtClean="0"/>
              <a:t>Parents</a:t>
            </a:r>
            <a:endParaRPr lang="en-AU" dirty="0"/>
          </a:p>
        </p:txBody>
      </p:sp>
      <p:sp>
        <p:nvSpPr>
          <p:cNvPr id="4" name="TextBox 3"/>
          <p:cNvSpPr txBox="1"/>
          <p:nvPr/>
        </p:nvSpPr>
        <p:spPr>
          <a:xfrm>
            <a:off x="3707904" y="4725144"/>
            <a:ext cx="1152128" cy="646331"/>
          </a:xfrm>
          <a:prstGeom prst="rect">
            <a:avLst/>
          </a:prstGeom>
          <a:noFill/>
        </p:spPr>
        <p:txBody>
          <a:bodyPr wrap="square" rtlCol="0">
            <a:spAutoFit/>
          </a:bodyPr>
          <a:lstStyle/>
          <a:p>
            <a:pPr lvl="0"/>
            <a:r>
              <a:rPr lang="en-US" dirty="0" smtClean="0"/>
              <a:t>Students</a:t>
            </a:r>
            <a:endParaRPr lang="en-AU" dirty="0"/>
          </a:p>
          <a:p>
            <a:endParaRPr lang="en-AU" dirty="0"/>
          </a:p>
        </p:txBody>
      </p:sp>
      <p:sp>
        <p:nvSpPr>
          <p:cNvPr id="5" name="TextBox 4"/>
          <p:cNvSpPr txBox="1"/>
          <p:nvPr/>
        </p:nvSpPr>
        <p:spPr>
          <a:xfrm>
            <a:off x="5580112" y="908720"/>
            <a:ext cx="1296144" cy="369332"/>
          </a:xfrm>
          <a:prstGeom prst="rect">
            <a:avLst/>
          </a:prstGeom>
          <a:noFill/>
        </p:spPr>
        <p:txBody>
          <a:bodyPr wrap="square" rtlCol="0">
            <a:spAutoFit/>
          </a:bodyPr>
          <a:lstStyle/>
          <a:p>
            <a:r>
              <a:rPr lang="en-US" dirty="0" smtClean="0"/>
              <a:t>Teachers</a:t>
            </a:r>
            <a:endParaRPr lang="en-AU" dirty="0"/>
          </a:p>
        </p:txBody>
      </p:sp>
      <p:sp>
        <p:nvSpPr>
          <p:cNvPr id="9" name="TextBox 8"/>
          <p:cNvSpPr txBox="1"/>
          <p:nvPr/>
        </p:nvSpPr>
        <p:spPr>
          <a:xfrm>
            <a:off x="3142203" y="2420888"/>
            <a:ext cx="3168352" cy="923330"/>
          </a:xfrm>
          <a:prstGeom prst="rect">
            <a:avLst/>
          </a:prstGeom>
          <a:noFill/>
        </p:spPr>
        <p:txBody>
          <a:bodyPr wrap="square" rtlCol="0">
            <a:spAutoFit/>
          </a:bodyPr>
          <a:lstStyle/>
          <a:p>
            <a:pPr algn="ctr"/>
            <a:r>
              <a:rPr lang="en-US" b="1" i="1" dirty="0" smtClean="0"/>
              <a:t>Affective Relationships</a:t>
            </a:r>
          </a:p>
          <a:p>
            <a:pPr algn="ctr"/>
            <a:endParaRPr lang="en-US" b="1" i="1" dirty="0"/>
          </a:p>
          <a:p>
            <a:pPr algn="ctr"/>
            <a:r>
              <a:rPr lang="en-US" b="1" i="1" dirty="0" smtClean="0"/>
              <a:t>Code switching</a:t>
            </a:r>
            <a:endParaRPr lang="en-AU" b="1" i="1" dirty="0"/>
          </a:p>
        </p:txBody>
      </p:sp>
    </p:spTree>
    <p:extLst>
      <p:ext uri="{BB962C8B-B14F-4D97-AF65-F5344CB8AC3E}">
        <p14:creationId xmlns:p14="http://schemas.microsoft.com/office/powerpoint/2010/main" val="3257010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Phase Two Instrument:</a:t>
            </a:r>
            <a:br>
              <a:rPr lang="en-US" dirty="0" smtClean="0"/>
            </a:br>
            <a:endParaRPr lang="en-AU" dirty="0"/>
          </a:p>
        </p:txBody>
      </p:sp>
      <p:sp>
        <p:nvSpPr>
          <p:cNvPr id="6" name="Content Placeholder 5"/>
          <p:cNvSpPr>
            <a:spLocks noGrp="1"/>
          </p:cNvSpPr>
          <p:nvPr>
            <p:ph idx="1"/>
          </p:nvPr>
        </p:nvSpPr>
        <p:spPr>
          <a:xfrm>
            <a:off x="484710" y="1484784"/>
            <a:ext cx="8047730" cy="4195481"/>
          </a:xfrm>
        </p:spPr>
        <p:txBody>
          <a:bodyPr>
            <a:normAutofit fontScale="92500"/>
          </a:bodyPr>
          <a:lstStyle/>
          <a:p>
            <a:r>
              <a:rPr lang="en-US" dirty="0" smtClean="0"/>
              <a:t>An instrument – 64 questions - that profiles teachers according to the attributes of effective teachers identified by parents, students and teachers</a:t>
            </a:r>
          </a:p>
          <a:p>
            <a:r>
              <a:rPr lang="en-US" dirty="0" smtClean="0"/>
              <a:t>Factors include attention to:</a:t>
            </a:r>
          </a:p>
          <a:p>
            <a:pPr lvl="1"/>
            <a:r>
              <a:rPr lang="en-US" dirty="0" smtClean="0"/>
              <a:t>Ethic of </a:t>
            </a:r>
            <a:r>
              <a:rPr lang="en-US" dirty="0" smtClean="0"/>
              <a:t>care – attention to the individual – verbal and non-verbal</a:t>
            </a:r>
            <a:endParaRPr lang="en-US" dirty="0" smtClean="0"/>
          </a:p>
          <a:p>
            <a:pPr lvl="1"/>
            <a:r>
              <a:rPr lang="en-US" dirty="0" smtClean="0"/>
              <a:t>Pedagogical </a:t>
            </a:r>
            <a:r>
              <a:rPr lang="en-US" dirty="0" smtClean="0"/>
              <a:t>expertise – diverse practices</a:t>
            </a:r>
            <a:endParaRPr lang="en-US" dirty="0" smtClean="0"/>
          </a:p>
          <a:p>
            <a:pPr lvl="1"/>
            <a:r>
              <a:rPr lang="en-US" dirty="0" smtClean="0"/>
              <a:t>Literacy – attention to literacy demands </a:t>
            </a:r>
            <a:endParaRPr lang="en-US" dirty="0" smtClean="0"/>
          </a:p>
          <a:p>
            <a:pPr lvl="1"/>
            <a:r>
              <a:rPr lang="en-US" dirty="0" err="1" smtClean="0"/>
              <a:t>Behaviour</a:t>
            </a:r>
            <a:r>
              <a:rPr lang="en-US" dirty="0" smtClean="0"/>
              <a:t> support </a:t>
            </a:r>
            <a:r>
              <a:rPr lang="en-US" dirty="0" smtClean="0"/>
              <a:t>practices –proactive relational</a:t>
            </a:r>
            <a:endParaRPr lang="en-US" dirty="0" smtClean="0"/>
          </a:p>
          <a:p>
            <a:pPr lvl="1"/>
            <a:r>
              <a:rPr lang="en-US" dirty="0" smtClean="0"/>
              <a:t>Explicitness – communication patterns</a:t>
            </a:r>
            <a:endParaRPr lang="en-US" dirty="0" smtClean="0"/>
          </a:p>
          <a:p>
            <a:pPr lvl="1"/>
            <a:r>
              <a:rPr lang="en-US" dirty="0" smtClean="0"/>
              <a:t>Self-regulation – working to mastery and independence</a:t>
            </a:r>
          </a:p>
          <a:p>
            <a:pPr lvl="1"/>
            <a:r>
              <a:rPr lang="en-US" dirty="0" smtClean="0"/>
              <a:t>Indigenous Cultural </a:t>
            </a:r>
            <a:r>
              <a:rPr lang="en-US" dirty="0" smtClean="0"/>
              <a:t>Value – affirmation of being culturally located</a:t>
            </a:r>
            <a:endParaRPr lang="en-US" dirty="0" smtClean="0"/>
          </a:p>
          <a:p>
            <a:pPr lvl="1"/>
            <a:endParaRPr lang="en-US" dirty="0" smtClean="0"/>
          </a:p>
          <a:p>
            <a:pPr lvl="1"/>
            <a:endParaRPr lang="en-US" dirty="0" smtClean="0"/>
          </a:p>
          <a:p>
            <a:pPr lvl="1"/>
            <a:endParaRPr lang="en-US" dirty="0" smtClean="0"/>
          </a:p>
          <a:p>
            <a:pPr lvl="1"/>
            <a:endParaRPr lang="en-US" dirty="0" smtClean="0"/>
          </a:p>
          <a:p>
            <a:endParaRPr lang="en-AU" dirty="0"/>
          </a:p>
        </p:txBody>
      </p:sp>
    </p:spTree>
    <p:extLst>
      <p:ext uri="{BB962C8B-B14F-4D97-AF65-F5344CB8AC3E}">
        <p14:creationId xmlns:p14="http://schemas.microsoft.com/office/powerpoint/2010/main" val="4241193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71404"/>
            <a:ext cx="7055380" cy="1257396"/>
          </a:xfrm>
        </p:spPr>
        <p:txBody>
          <a:bodyPr/>
          <a:lstStyle/>
          <a:p>
            <a:pPr algn="ctr"/>
            <a:r>
              <a:rPr lang="en-AU" sz="3600" dirty="0"/>
              <a:t>Comparing 3 teachers with identical overall score on CRP</a:t>
            </a:r>
          </a:p>
        </p:txBody>
      </p:sp>
      <p:sp>
        <p:nvSpPr>
          <p:cNvPr id="3" name="Content Placeholder 2"/>
          <p:cNvSpPr>
            <a:spLocks noGrp="1"/>
          </p:cNvSpPr>
          <p:nvPr>
            <p:ph idx="1"/>
          </p:nvPr>
        </p:nvSpPr>
        <p:spPr>
          <a:xfrm>
            <a:off x="251520" y="1628800"/>
            <a:ext cx="8640960" cy="5040560"/>
          </a:xfrm>
        </p:spPr>
        <p:txBody>
          <a:bodyPr>
            <a:normAutofit/>
          </a:bodyPr>
          <a:lstStyle/>
          <a:p>
            <a:pPr marL="0" indent="0">
              <a:buNone/>
            </a:pPr>
            <a:r>
              <a:rPr lang="en-US" sz="1800" dirty="0" smtClean="0"/>
              <a:t>2 highest &amp; lowest teacher results, identified change in secondary</a:t>
            </a:r>
          </a:p>
          <a:p>
            <a:pPr marL="0" indent="0">
              <a:buNone/>
            </a:pPr>
            <a:endParaRPr lang="en-AU" dirty="0"/>
          </a:p>
        </p:txBody>
      </p:sp>
      <p:pic>
        <p:nvPicPr>
          <p:cNvPr id="4" name="Picture 3"/>
          <p:cNvPicPr>
            <a:picLocks noChangeAspect="1"/>
          </p:cNvPicPr>
          <p:nvPr/>
        </p:nvPicPr>
        <p:blipFill>
          <a:blip r:embed="rId3"/>
          <a:stretch>
            <a:fillRect/>
          </a:stretch>
        </p:blipFill>
        <p:spPr>
          <a:xfrm>
            <a:off x="377834" y="2074060"/>
            <a:ext cx="8315325" cy="4581525"/>
          </a:xfrm>
          <a:prstGeom prst="rect">
            <a:avLst/>
          </a:prstGeom>
        </p:spPr>
      </p:pic>
    </p:spTree>
    <p:extLst>
      <p:ext uri="{BB962C8B-B14F-4D97-AF65-F5344CB8AC3E}">
        <p14:creationId xmlns:p14="http://schemas.microsoft.com/office/powerpoint/2010/main" val="406414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Phase Three</a:t>
            </a:r>
            <a:endParaRPr lang="en-AU" dirty="0"/>
          </a:p>
        </p:txBody>
      </p:sp>
      <p:sp>
        <p:nvSpPr>
          <p:cNvPr id="3" name="Content Placeholder 2"/>
          <p:cNvSpPr>
            <a:spLocks noGrp="1"/>
          </p:cNvSpPr>
          <p:nvPr>
            <p:ph idx="1"/>
          </p:nvPr>
        </p:nvSpPr>
        <p:spPr>
          <a:xfrm>
            <a:off x="832130" y="1628800"/>
            <a:ext cx="7772317" cy="4195481"/>
          </a:xfrm>
        </p:spPr>
        <p:txBody>
          <a:bodyPr>
            <a:normAutofit/>
          </a:bodyPr>
          <a:lstStyle/>
          <a:p>
            <a:r>
              <a:rPr lang="en-US" sz="2400" dirty="0" smtClean="0"/>
              <a:t>Significant influential items (qualitative):</a:t>
            </a:r>
          </a:p>
          <a:p>
            <a:pPr lvl="1"/>
            <a:r>
              <a:rPr lang="en-US" sz="2200" dirty="0" smtClean="0"/>
              <a:t>Individual attention to learning needs – one-on-one interactions</a:t>
            </a:r>
          </a:p>
          <a:p>
            <a:pPr lvl="1"/>
            <a:r>
              <a:rPr lang="en-US" sz="2200" dirty="0" smtClean="0"/>
              <a:t>Explicitness of instruction </a:t>
            </a:r>
          </a:p>
          <a:p>
            <a:pPr lvl="1"/>
            <a:r>
              <a:rPr lang="en-US" sz="2200" dirty="0" err="1" smtClean="0"/>
              <a:t>Undertalking</a:t>
            </a:r>
            <a:endParaRPr lang="en-US" sz="2200" dirty="0" smtClean="0"/>
          </a:p>
          <a:p>
            <a:pPr lvl="1"/>
            <a:r>
              <a:rPr lang="en-US" sz="2200" dirty="0" smtClean="0"/>
              <a:t>Attention to literacy demands – words added to what is visual</a:t>
            </a:r>
          </a:p>
          <a:p>
            <a:pPr lvl="1"/>
            <a:r>
              <a:rPr lang="en-US" sz="2200" dirty="0" smtClean="0"/>
              <a:t>Time for mastery</a:t>
            </a:r>
          </a:p>
          <a:p>
            <a:pPr lvl="1"/>
            <a:r>
              <a:rPr lang="en-US" sz="2200" dirty="0" smtClean="0"/>
              <a:t>Relevance – engagement around narrative</a:t>
            </a:r>
          </a:p>
          <a:p>
            <a:pPr lvl="1"/>
            <a:endParaRPr lang="en-AU" sz="2200" dirty="0"/>
          </a:p>
        </p:txBody>
      </p:sp>
    </p:spTree>
    <p:extLst>
      <p:ext uri="{BB962C8B-B14F-4D97-AF65-F5344CB8AC3E}">
        <p14:creationId xmlns:p14="http://schemas.microsoft.com/office/powerpoint/2010/main" val="38343188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Phase Four</a:t>
            </a:r>
            <a:br>
              <a:rPr lang="en-US" dirty="0" smtClean="0"/>
            </a:br>
            <a:r>
              <a:rPr lang="en-US" dirty="0" smtClean="0"/>
              <a:t>Professional Learning</a:t>
            </a:r>
            <a:endParaRPr lang="en-AU" dirty="0"/>
          </a:p>
        </p:txBody>
      </p:sp>
      <p:sp>
        <p:nvSpPr>
          <p:cNvPr id="3" name="Content Placeholder 2"/>
          <p:cNvSpPr>
            <a:spLocks noGrp="1"/>
          </p:cNvSpPr>
          <p:nvPr>
            <p:ph idx="1"/>
          </p:nvPr>
        </p:nvSpPr>
        <p:spPr/>
        <p:txBody>
          <a:bodyPr>
            <a:normAutofit/>
          </a:bodyPr>
          <a:lstStyle/>
          <a:p>
            <a:r>
              <a:rPr lang="en-US" dirty="0" smtClean="0"/>
              <a:t>1.4: </a:t>
            </a:r>
            <a:r>
              <a:rPr lang="en-US" dirty="0"/>
              <a:t>Design and implement effective teaching strategies that are responsive to the local community and cultural setting, linguistic background and histories of Aboriginal and Torres Strait Islander students</a:t>
            </a:r>
            <a:r>
              <a:rPr lang="en-US" dirty="0" smtClean="0"/>
              <a:t>.</a:t>
            </a:r>
          </a:p>
          <a:p>
            <a:r>
              <a:rPr lang="en-US" dirty="0" smtClean="0"/>
              <a:t>6.2: </a:t>
            </a:r>
            <a:r>
              <a:rPr lang="en-US" dirty="0"/>
              <a:t>Participate in learning to update knowledge and practice, targeted to professional needs and school and/or system priorities</a:t>
            </a:r>
            <a:r>
              <a:rPr lang="en-US" dirty="0" smtClean="0"/>
              <a:t>.</a:t>
            </a:r>
          </a:p>
          <a:p>
            <a:r>
              <a:rPr lang="en-US" dirty="0" smtClean="0"/>
              <a:t>6.3: </a:t>
            </a:r>
            <a:r>
              <a:rPr lang="en-US" dirty="0"/>
              <a:t>Contribute to collegial discussions and apply constructive feedback from colleagues to improve professional knowledge and practice.</a:t>
            </a:r>
            <a:endParaRPr lang="en-AU" dirty="0"/>
          </a:p>
        </p:txBody>
      </p:sp>
    </p:spTree>
    <p:extLst>
      <p:ext uri="{BB962C8B-B14F-4D97-AF65-F5344CB8AC3E}">
        <p14:creationId xmlns:p14="http://schemas.microsoft.com/office/powerpoint/2010/main" val="1678533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39552" y="764704"/>
            <a:ext cx="8176994" cy="4597314"/>
          </a:xfrm>
          <a:prstGeom prst="rect">
            <a:avLst/>
          </a:prstGeom>
        </p:spPr>
      </p:pic>
      <p:sp>
        <p:nvSpPr>
          <p:cNvPr id="2" name="Title 1"/>
          <p:cNvSpPr>
            <a:spLocks noGrp="1"/>
          </p:cNvSpPr>
          <p:nvPr>
            <p:ph type="title"/>
          </p:nvPr>
        </p:nvSpPr>
        <p:spPr>
          <a:xfrm>
            <a:off x="866443" y="5454550"/>
            <a:ext cx="6620967" cy="566738"/>
          </a:xfrm>
        </p:spPr>
        <p:txBody>
          <a:bodyPr/>
          <a:lstStyle/>
          <a:p>
            <a:r>
              <a:rPr lang="en-US" i="1" dirty="0" smtClean="0"/>
              <a:t>Further Information available on website:</a:t>
            </a:r>
            <a:endParaRPr lang="en-AU" i="1" dirty="0"/>
          </a:p>
        </p:txBody>
      </p:sp>
      <p:sp>
        <p:nvSpPr>
          <p:cNvPr id="4" name="Text Placeholder 3"/>
          <p:cNvSpPr>
            <a:spLocks noGrp="1"/>
          </p:cNvSpPr>
          <p:nvPr>
            <p:ph type="body" sz="half" idx="2"/>
          </p:nvPr>
        </p:nvSpPr>
        <p:spPr>
          <a:xfrm>
            <a:off x="866443" y="6021288"/>
            <a:ext cx="6620966" cy="493712"/>
          </a:xfrm>
        </p:spPr>
        <p:txBody>
          <a:bodyPr/>
          <a:lstStyle/>
          <a:p>
            <a:r>
              <a:rPr lang="en-US" dirty="0" smtClean="0"/>
              <a:t>www.pedagogyofchange.com</a:t>
            </a:r>
            <a:endParaRPr lang="en-AU" dirty="0"/>
          </a:p>
        </p:txBody>
      </p:sp>
    </p:spTree>
    <p:extLst>
      <p:ext uri="{BB962C8B-B14F-4D97-AF65-F5344CB8AC3E}">
        <p14:creationId xmlns:p14="http://schemas.microsoft.com/office/powerpoint/2010/main" val="3237447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AU" dirty="0"/>
          </a:p>
        </p:txBody>
      </p:sp>
      <p:sp>
        <p:nvSpPr>
          <p:cNvPr id="6" name="Text Placeholder 5"/>
          <p:cNvSpPr>
            <a:spLocks noGrp="1"/>
          </p:cNvSpPr>
          <p:nvPr>
            <p:ph type="body" sz="half" idx="2"/>
          </p:nvPr>
        </p:nvSpPr>
        <p:spPr/>
        <p:txBody>
          <a:bodyPr>
            <a:normAutofit/>
          </a:bodyPr>
          <a:lstStyle/>
          <a:p>
            <a:r>
              <a:rPr lang="en-US" sz="2000" b="1" dirty="0"/>
              <a:t>acknowledgement of country</a:t>
            </a:r>
            <a:endParaRPr lang="en-AU" sz="2000" b="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32656"/>
            <a:ext cx="8348047" cy="5184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33155" y="5915016"/>
            <a:ext cx="7272808" cy="646331"/>
          </a:xfrm>
          <a:prstGeom prst="rect">
            <a:avLst/>
          </a:prstGeom>
          <a:noFill/>
        </p:spPr>
        <p:txBody>
          <a:bodyPr wrap="square" rtlCol="0">
            <a:spAutoFit/>
          </a:bodyPr>
          <a:lstStyle/>
          <a:p>
            <a:pPr algn="ctr"/>
            <a:r>
              <a:rPr lang="en-US" b="1" dirty="0" smtClean="0"/>
              <a:t>ACKNOWLEDGEMENT OF COUNTRY</a:t>
            </a:r>
          </a:p>
          <a:p>
            <a:pPr algn="ctr"/>
            <a:r>
              <a:rPr lang="en-US" b="1" dirty="0" smtClean="0"/>
              <a:t>&amp; of Indigenous people present</a:t>
            </a:r>
            <a:endParaRPr lang="en-AU" b="1" dirty="0"/>
          </a:p>
        </p:txBody>
      </p:sp>
    </p:spTree>
    <p:extLst>
      <p:ext uri="{BB962C8B-B14F-4D97-AF65-F5344CB8AC3E}">
        <p14:creationId xmlns:p14="http://schemas.microsoft.com/office/powerpoint/2010/main" val="38858729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75656" y="404664"/>
            <a:ext cx="6120680" cy="5688632"/>
          </a:xfrm>
          <a:prstGeom prst="rect">
            <a:avLst/>
          </a:prstGeom>
        </p:spPr>
      </p:pic>
    </p:spTree>
    <p:extLst>
      <p:ext uri="{BB962C8B-B14F-4D97-AF65-F5344CB8AC3E}">
        <p14:creationId xmlns:p14="http://schemas.microsoft.com/office/powerpoint/2010/main" val="39373978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10706" y="980728"/>
            <a:ext cx="8093741" cy="5112568"/>
          </a:xfrm>
          <a:prstGeom prst="rect">
            <a:avLst/>
          </a:prstGeom>
        </p:spPr>
      </p:pic>
    </p:spTree>
    <p:extLst>
      <p:ext uri="{BB962C8B-B14F-4D97-AF65-F5344CB8AC3E}">
        <p14:creationId xmlns:p14="http://schemas.microsoft.com/office/powerpoint/2010/main" val="1827683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Pedagogy of Difference</a:t>
            </a:r>
            <a:endParaRPr lang="en-AU" dirty="0"/>
          </a:p>
        </p:txBody>
      </p:sp>
      <p:sp>
        <p:nvSpPr>
          <p:cNvPr id="3" name="Content Placeholder 2"/>
          <p:cNvSpPr>
            <a:spLocks noGrp="1"/>
          </p:cNvSpPr>
          <p:nvPr>
            <p:ph idx="1"/>
          </p:nvPr>
        </p:nvSpPr>
        <p:spPr>
          <a:xfrm>
            <a:off x="828436" y="1412776"/>
            <a:ext cx="6711654" cy="4195481"/>
          </a:xfrm>
        </p:spPr>
        <p:txBody>
          <a:bodyPr>
            <a:normAutofit fontScale="85000" lnSpcReduction="20000"/>
          </a:bodyPr>
          <a:lstStyle/>
          <a:p>
            <a:r>
              <a:rPr lang="en-US" dirty="0" smtClean="0"/>
              <a:t>Web-based Teacher </a:t>
            </a:r>
            <a:r>
              <a:rPr lang="en-US" dirty="0" smtClean="0"/>
              <a:t>self-assessment tool – to be completed after the initial consideration around the eight categories</a:t>
            </a:r>
          </a:p>
          <a:p>
            <a:r>
              <a:rPr lang="en-US" dirty="0" smtClean="0"/>
              <a:t>15 minutes to complete</a:t>
            </a:r>
          </a:p>
          <a:p>
            <a:r>
              <a:rPr lang="en-US" dirty="0" smtClean="0"/>
              <a:t>Teachers must do it reflectively with attention to </a:t>
            </a:r>
            <a:r>
              <a:rPr lang="en-US" i="1" dirty="0" smtClean="0"/>
              <a:t>all students, especially their Aboriginal and Torres Strait Islander students and parents</a:t>
            </a:r>
          </a:p>
          <a:p>
            <a:r>
              <a:rPr lang="en-US" dirty="0" smtClean="0"/>
              <a:t>When complete, they can print their profile</a:t>
            </a:r>
          </a:p>
          <a:p>
            <a:r>
              <a:rPr lang="en-US" dirty="0" smtClean="0"/>
              <a:t>Then discussion around areas of strength and weakness</a:t>
            </a:r>
          </a:p>
          <a:p>
            <a:r>
              <a:rPr lang="en-US" dirty="0" smtClean="0"/>
              <a:t>Use the handbook </a:t>
            </a:r>
            <a:r>
              <a:rPr lang="en-US" dirty="0" smtClean="0"/>
              <a:t>to inform discussion and identify practices to change</a:t>
            </a:r>
          </a:p>
          <a:p>
            <a:r>
              <a:rPr lang="en-US" dirty="0" smtClean="0"/>
              <a:t>Teachers </a:t>
            </a:r>
            <a:r>
              <a:rPr lang="en-US" dirty="0" smtClean="0"/>
              <a:t>identify areas for improvement and </a:t>
            </a:r>
            <a:r>
              <a:rPr lang="en-US" dirty="0" smtClean="0"/>
              <a:t>feedback</a:t>
            </a:r>
          </a:p>
          <a:p>
            <a:r>
              <a:rPr lang="en-US" dirty="0" smtClean="0"/>
              <a:t>Current link:</a:t>
            </a:r>
            <a:endParaRPr lang="en-US" dirty="0"/>
          </a:p>
          <a:p>
            <a:pPr marL="0" indent="0">
              <a:buNone/>
            </a:pPr>
            <a:r>
              <a:rPr lang="en-AU" u="sng" dirty="0">
                <a:hlinkClick r:id="rId2" tooltip="http://edwardsdean.net/jcu/project_management/index.php&#10;Ctrl+Click or tap to follow the link"/>
              </a:rPr>
              <a:t>http://edwardsdean.net/jcu/project_management/index.php</a:t>
            </a:r>
            <a:endParaRPr lang="en-AU" dirty="0"/>
          </a:p>
          <a:p>
            <a:pPr marL="0" indent="0">
              <a:buNone/>
            </a:pPr>
            <a:endParaRPr lang="en-AU" dirty="0"/>
          </a:p>
        </p:txBody>
      </p:sp>
    </p:spTree>
    <p:extLst>
      <p:ext uri="{BB962C8B-B14F-4D97-AF65-F5344CB8AC3E}">
        <p14:creationId xmlns:p14="http://schemas.microsoft.com/office/powerpoint/2010/main" val="3903760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81000"/>
            <a:ext cx="8640960" cy="6096000"/>
          </a:xfrm>
          <a:prstGeom prst="rect">
            <a:avLst/>
          </a:prstGeom>
        </p:spPr>
      </p:pic>
    </p:spTree>
    <p:extLst>
      <p:ext uri="{BB962C8B-B14F-4D97-AF65-F5344CB8AC3E}">
        <p14:creationId xmlns:p14="http://schemas.microsoft.com/office/powerpoint/2010/main" val="34454390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7182" y="1549547"/>
            <a:ext cx="6949635" cy="3758906"/>
          </a:xfrm>
          <a:prstGeom prst="rect">
            <a:avLst/>
          </a:prstGeom>
        </p:spPr>
      </p:pic>
    </p:spTree>
    <p:extLst>
      <p:ext uri="{BB962C8B-B14F-4D97-AF65-F5344CB8AC3E}">
        <p14:creationId xmlns:p14="http://schemas.microsoft.com/office/powerpoint/2010/main" val="7840603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1600" y="476672"/>
            <a:ext cx="7272808" cy="5688631"/>
          </a:xfrm>
          <a:prstGeom prst="rect">
            <a:avLst/>
          </a:prstGeom>
        </p:spPr>
      </p:pic>
    </p:spTree>
    <p:extLst>
      <p:ext uri="{BB962C8B-B14F-4D97-AF65-F5344CB8AC3E}">
        <p14:creationId xmlns:p14="http://schemas.microsoft.com/office/powerpoint/2010/main" val="1292498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547" y="1447800"/>
            <a:ext cx="5838863" cy="2323374"/>
          </a:xfrm>
        </p:spPr>
        <p:txBody>
          <a:bodyPr/>
          <a:lstStyle/>
          <a:p>
            <a:pPr algn="ctr"/>
            <a:r>
              <a:rPr lang="en-US" sz="3200" i="1" dirty="0" smtClean="0">
                <a:solidFill>
                  <a:schemeClr val="tx1"/>
                </a:solidFill>
                <a:latin typeface="Rockwell"/>
              </a:rPr>
              <a:t>The </a:t>
            </a:r>
            <a:r>
              <a:rPr lang="en-US" sz="3200" i="1" dirty="0">
                <a:solidFill>
                  <a:schemeClr val="tx1"/>
                </a:solidFill>
                <a:latin typeface="Rockwell"/>
              </a:rPr>
              <a:t>future of our nation rests on the quality of our teachers, and their willingness and ability to make a real difference</a:t>
            </a:r>
            <a:r>
              <a:rPr lang="en-US" sz="3200" i="1" dirty="0" smtClean="0">
                <a:solidFill>
                  <a:schemeClr val="tx1"/>
                </a:solidFill>
                <a:latin typeface="Rockwell"/>
              </a:rPr>
              <a:t>.</a:t>
            </a:r>
            <a:endParaRPr lang="en-AU" sz="3200" dirty="0">
              <a:solidFill>
                <a:schemeClr val="tx1"/>
              </a:solidFill>
            </a:endParaRPr>
          </a:p>
        </p:txBody>
      </p:sp>
      <p:sp>
        <p:nvSpPr>
          <p:cNvPr id="3" name="Text Placeholder 2"/>
          <p:cNvSpPr>
            <a:spLocks noGrp="1"/>
          </p:cNvSpPr>
          <p:nvPr>
            <p:ph type="body" sz="half" idx="14"/>
          </p:nvPr>
        </p:nvSpPr>
        <p:spPr>
          <a:xfrm>
            <a:off x="3451854" y="4058933"/>
            <a:ext cx="2232248" cy="342174"/>
          </a:xfrm>
        </p:spPr>
        <p:txBody>
          <a:bodyPr/>
          <a:lstStyle/>
          <a:p>
            <a:r>
              <a:rPr lang="en-AU" dirty="0"/>
              <a:t>Craven, R. (2011:21)</a:t>
            </a:r>
          </a:p>
          <a:p>
            <a:endParaRPr lang="en-AU" dirty="0"/>
          </a:p>
        </p:txBody>
      </p:sp>
      <p:pic>
        <p:nvPicPr>
          <p:cNvPr id="4" name="Picture 3"/>
          <p:cNvPicPr>
            <a:picLocks noChangeAspect="1"/>
          </p:cNvPicPr>
          <p:nvPr/>
        </p:nvPicPr>
        <p:blipFill>
          <a:blip r:embed="rId3"/>
          <a:stretch>
            <a:fillRect/>
          </a:stretch>
        </p:blipFill>
        <p:spPr>
          <a:xfrm>
            <a:off x="611560" y="4797152"/>
            <a:ext cx="2444708" cy="162777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3860021"/>
            <a:ext cx="1709936" cy="2564904"/>
          </a:xfrm>
          <a:prstGeom prst="rect">
            <a:avLst/>
          </a:prstGeom>
        </p:spPr>
      </p:pic>
      <p:sp>
        <p:nvSpPr>
          <p:cNvPr id="6" name="TextBox 5"/>
          <p:cNvSpPr txBox="1"/>
          <p:nvPr/>
        </p:nvSpPr>
        <p:spPr>
          <a:xfrm>
            <a:off x="3203848" y="5085184"/>
            <a:ext cx="3168352" cy="830997"/>
          </a:xfrm>
          <a:prstGeom prst="rect">
            <a:avLst/>
          </a:prstGeom>
          <a:noFill/>
        </p:spPr>
        <p:txBody>
          <a:bodyPr wrap="square" rtlCol="0">
            <a:spAutoFit/>
          </a:bodyPr>
          <a:lstStyle/>
          <a:p>
            <a:pPr algn="ctr"/>
            <a:r>
              <a:rPr lang="en-US" sz="2400" b="1" i="1" dirty="0" smtClean="0">
                <a:solidFill>
                  <a:srgbClr val="FFC000"/>
                </a:solidFill>
              </a:rPr>
              <a:t>Thank you for listening</a:t>
            </a:r>
            <a:endParaRPr lang="en-AU" sz="2400" b="1" i="1" dirty="0">
              <a:solidFill>
                <a:srgbClr val="FFC000"/>
              </a:solidFill>
            </a:endParaRPr>
          </a:p>
        </p:txBody>
      </p:sp>
    </p:spTree>
    <p:extLst>
      <p:ext uri="{BB962C8B-B14F-4D97-AF65-F5344CB8AC3E}">
        <p14:creationId xmlns:p14="http://schemas.microsoft.com/office/powerpoint/2010/main" val="4252679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60672" cy="1039427"/>
          </a:xfrm>
        </p:spPr>
        <p:txBody>
          <a:bodyPr>
            <a:normAutofit fontScale="90000"/>
          </a:bodyPr>
          <a:lstStyle/>
          <a:p>
            <a:r>
              <a:rPr lang="en-US" dirty="0" smtClean="0"/>
              <a:t>What is the focus of the Project?</a:t>
            </a:r>
            <a:br>
              <a:rPr lang="en-US" dirty="0" smtClean="0"/>
            </a:br>
            <a:endParaRPr lang="en-AU" dirty="0"/>
          </a:p>
        </p:txBody>
      </p:sp>
      <p:sp>
        <p:nvSpPr>
          <p:cNvPr id="3" name="Content Placeholder 2"/>
          <p:cNvSpPr>
            <a:spLocks noGrp="1"/>
          </p:cNvSpPr>
          <p:nvPr>
            <p:ph idx="1"/>
          </p:nvPr>
        </p:nvSpPr>
        <p:spPr>
          <a:xfrm>
            <a:off x="211683" y="1274003"/>
            <a:ext cx="8964488" cy="3810757"/>
          </a:xfrm>
        </p:spPr>
        <p:txBody>
          <a:bodyPr>
            <a:normAutofit lnSpcReduction="10000"/>
          </a:bodyPr>
          <a:lstStyle/>
          <a:p>
            <a:pPr marL="114300" indent="0">
              <a:buNone/>
            </a:pPr>
            <a:endParaRPr lang="en-US" sz="900" b="1" i="1" u="sng" dirty="0" smtClean="0">
              <a:solidFill>
                <a:srgbClr val="7030A0"/>
              </a:solidFill>
            </a:endParaRPr>
          </a:p>
          <a:p>
            <a:pPr marL="114300" indent="0">
              <a:buNone/>
            </a:pPr>
            <a:endParaRPr lang="en-US" sz="900" b="1" i="1" u="sng" dirty="0">
              <a:solidFill>
                <a:srgbClr val="7030A0"/>
              </a:solidFill>
            </a:endParaRPr>
          </a:p>
          <a:p>
            <a:pPr marL="114300" indent="0">
              <a:buNone/>
            </a:pPr>
            <a:endParaRPr lang="en-US" sz="900" b="1" i="1" u="sng" dirty="0" smtClean="0">
              <a:solidFill>
                <a:srgbClr val="7030A0"/>
              </a:solidFill>
            </a:endParaRPr>
          </a:p>
          <a:p>
            <a:pPr marL="114300" indent="0">
              <a:buNone/>
            </a:pPr>
            <a:r>
              <a:rPr lang="en-US" sz="1600" b="1" i="1" u="sng" dirty="0" smtClean="0"/>
              <a:t>Mandate </a:t>
            </a:r>
            <a:r>
              <a:rPr lang="en-US" sz="1600" b="1" i="1" u="sng" dirty="0"/>
              <a:t>for </a:t>
            </a:r>
            <a:r>
              <a:rPr lang="en-US" sz="1600" b="1" i="1" u="sng" dirty="0" smtClean="0"/>
              <a:t>Catholic </a:t>
            </a:r>
            <a:r>
              <a:rPr lang="en-US" sz="1600" b="1" i="1" u="sng" dirty="0"/>
              <a:t>Education: </a:t>
            </a:r>
            <a:endParaRPr lang="en-US" sz="900" b="1" i="1" u="sng" dirty="0" smtClean="0"/>
          </a:p>
          <a:p>
            <a:pPr marL="114300" indent="0">
              <a:buNone/>
            </a:pPr>
            <a:endParaRPr lang="en-US" sz="900" b="1" i="1" dirty="0" smtClean="0"/>
          </a:p>
          <a:p>
            <a:r>
              <a:rPr lang="en-US" sz="1700" i="1" dirty="0" smtClean="0"/>
              <a:t>to</a:t>
            </a:r>
            <a:r>
              <a:rPr lang="en-US" sz="1700" b="1" i="1" dirty="0" smtClean="0"/>
              <a:t> </a:t>
            </a:r>
            <a:r>
              <a:rPr lang="en-US" sz="1700" b="1" i="1" dirty="0">
                <a:solidFill>
                  <a:schemeClr val="tx2"/>
                </a:solidFill>
              </a:rPr>
              <a:t>improve equitable outcomes </a:t>
            </a:r>
            <a:r>
              <a:rPr lang="en-US" sz="1700" i="1" dirty="0"/>
              <a:t>for its Indigenous </a:t>
            </a:r>
            <a:r>
              <a:rPr lang="en-US" sz="1700" i="1" dirty="0" smtClean="0"/>
              <a:t>students</a:t>
            </a:r>
          </a:p>
          <a:p>
            <a:endParaRPr lang="en-US" sz="1000" i="1" dirty="0"/>
          </a:p>
          <a:p>
            <a:r>
              <a:rPr lang="en-US" sz="1700" dirty="0"/>
              <a:t>Catholic Education </a:t>
            </a:r>
            <a:r>
              <a:rPr lang="en-US" sz="1700" dirty="0" smtClean="0"/>
              <a:t>recognises </a:t>
            </a:r>
            <a:r>
              <a:rPr lang="en-US" sz="1700" i="1" dirty="0"/>
              <a:t>that engaging teachers in </a:t>
            </a:r>
            <a:r>
              <a:rPr lang="en-US" sz="1700" b="1" i="1" dirty="0">
                <a:solidFill>
                  <a:schemeClr val="tx2"/>
                </a:solidFill>
              </a:rPr>
              <a:t>inclusive curriculum practices is a central focus </a:t>
            </a:r>
            <a:r>
              <a:rPr lang="en-US" sz="1700" i="1" dirty="0"/>
              <a:t>in its commitment to provide equitable learning outcomes </a:t>
            </a:r>
            <a:endParaRPr lang="en-US" sz="1700" i="1" dirty="0" smtClean="0"/>
          </a:p>
          <a:p>
            <a:pPr marL="114300" indent="0">
              <a:buNone/>
            </a:pPr>
            <a:endParaRPr lang="en-AU" sz="900" b="1" i="1" dirty="0"/>
          </a:p>
          <a:p>
            <a:r>
              <a:rPr lang="en-US" sz="1700" dirty="0" smtClean="0">
                <a:solidFill>
                  <a:srgbClr val="FFFF00"/>
                </a:solidFill>
              </a:rPr>
              <a:t>To find out the </a:t>
            </a:r>
            <a:r>
              <a:rPr lang="en-US" sz="1700" b="1" dirty="0" smtClean="0">
                <a:solidFill>
                  <a:srgbClr val="FFFF00"/>
                </a:solidFill>
              </a:rPr>
              <a:t>teaching practices </a:t>
            </a:r>
            <a:r>
              <a:rPr lang="en-US" sz="1700" b="1" i="1" dirty="0" smtClean="0">
                <a:solidFill>
                  <a:srgbClr val="FFFF00"/>
                </a:solidFill>
              </a:rPr>
              <a:t>that best support</a:t>
            </a:r>
            <a:r>
              <a:rPr lang="en-US" sz="1700" i="1" dirty="0" smtClean="0">
                <a:solidFill>
                  <a:srgbClr val="FFFF00"/>
                </a:solidFill>
              </a:rPr>
              <a:t> Aboriginal and Torres Strait Islander students in their learning</a:t>
            </a:r>
          </a:p>
          <a:p>
            <a:endParaRPr lang="en-US" b="1" dirty="0" smtClean="0"/>
          </a:p>
        </p:txBody>
      </p:sp>
      <p:pic>
        <p:nvPicPr>
          <p:cNvPr id="4" name="Picture 3" descr="Logos_img_16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5731" y="1412776"/>
            <a:ext cx="1224136" cy="1080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in">
                <a:solidFill>
                  <a:srgbClr val="000000"/>
                </a:solidFill>
                <a:miter lim="800000"/>
                <a:headEnd/>
                <a:tailEnd/>
              </a14:hiddenLine>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1263700"/>
            <a:ext cx="1786856" cy="16862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3904" y="5317300"/>
            <a:ext cx="1394172" cy="14026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39952" y="5261405"/>
            <a:ext cx="1107951" cy="15144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0394" b="13040"/>
          <a:stretch/>
        </p:blipFill>
        <p:spPr bwMode="auto">
          <a:xfrm>
            <a:off x="6084168" y="5261405"/>
            <a:ext cx="1485900" cy="14585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3116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056" y="389006"/>
            <a:ext cx="5896272" cy="1284612"/>
          </a:xfrm>
        </p:spPr>
        <p:txBody>
          <a:bodyPr>
            <a:normAutofit fontScale="90000"/>
          </a:bodyPr>
          <a:lstStyle/>
          <a:p>
            <a:pPr algn="ctr"/>
            <a:r>
              <a:rPr lang="en-US" dirty="0" smtClean="0"/>
              <a:t>Concerns Across the Tasman</a:t>
            </a:r>
            <a:endParaRPr lang="en-AU" dirty="0"/>
          </a:p>
        </p:txBody>
      </p:sp>
      <p:sp>
        <p:nvSpPr>
          <p:cNvPr id="3" name="Content Placeholder 2"/>
          <p:cNvSpPr>
            <a:spLocks noGrp="1"/>
          </p:cNvSpPr>
          <p:nvPr>
            <p:ph idx="1"/>
          </p:nvPr>
        </p:nvSpPr>
        <p:spPr>
          <a:xfrm>
            <a:off x="179512" y="1752600"/>
            <a:ext cx="8964488" cy="4373563"/>
          </a:xfrm>
        </p:spPr>
        <p:txBody>
          <a:bodyPr>
            <a:normAutofit fontScale="92500"/>
          </a:bodyPr>
          <a:lstStyle/>
          <a:p>
            <a:pPr marL="114300" indent="0">
              <a:buNone/>
            </a:pPr>
            <a:endParaRPr lang="en-AU" sz="100" dirty="0"/>
          </a:p>
          <a:p>
            <a:pPr>
              <a:lnSpc>
                <a:spcPct val="110000"/>
              </a:lnSpc>
            </a:pPr>
            <a:r>
              <a:rPr lang="en-US" sz="1700" dirty="0" smtClean="0"/>
              <a:t>Concern that Hattie’s work is now </a:t>
            </a:r>
            <a:r>
              <a:rPr lang="en-US" sz="1700" dirty="0" err="1" smtClean="0"/>
              <a:t>generalised</a:t>
            </a:r>
            <a:r>
              <a:rPr lang="en-US" sz="1700" dirty="0" smtClean="0"/>
              <a:t> across all contexts  &amp; does not address cultural or social perspectives (</a:t>
            </a:r>
            <a:r>
              <a:rPr lang="en-US" sz="1700" dirty="0" err="1" smtClean="0"/>
              <a:t>decontextualised</a:t>
            </a:r>
            <a:r>
              <a:rPr lang="en-US" sz="1700" dirty="0" smtClean="0"/>
              <a:t> ‘invisible’) (Snook et al, 2013).</a:t>
            </a:r>
          </a:p>
          <a:p>
            <a:pPr>
              <a:lnSpc>
                <a:spcPct val="110000"/>
              </a:lnSpc>
            </a:pPr>
            <a:r>
              <a:rPr lang="en-US" sz="1700" dirty="0" smtClean="0"/>
              <a:t>Nationalistic agendas override Indigenous peoples aspirations for education, especially in the important space of teacher-student interaction (McKinley, 2010).  The “Closing of the Gap” objectives (2009);  New National curriculum with Embedding Indigenous Perspectives as a cross curriculum priority in every subject area;  </a:t>
            </a:r>
            <a:r>
              <a:rPr lang="en-US" sz="1700" dirty="0" err="1" smtClean="0"/>
              <a:t>Personalised</a:t>
            </a:r>
            <a:r>
              <a:rPr lang="en-US" sz="1700" dirty="0" smtClean="0"/>
              <a:t> Learning Plans for ALL Indigenous students.</a:t>
            </a:r>
          </a:p>
          <a:p>
            <a:pPr marL="114300" indent="0">
              <a:buNone/>
            </a:pPr>
            <a:endParaRPr lang="en-US" sz="1300" dirty="0" smtClean="0"/>
          </a:p>
          <a:p>
            <a:pPr marL="114300" indent="0" algn="ctr">
              <a:buNone/>
            </a:pPr>
            <a:r>
              <a:rPr lang="en-US" sz="2800" b="1" i="1" dirty="0" smtClean="0">
                <a:solidFill>
                  <a:srgbClr val="00B0F0"/>
                </a:solidFill>
              </a:rPr>
              <a:t>“There </a:t>
            </a:r>
            <a:r>
              <a:rPr lang="en-US" sz="2800" b="1" i="1" dirty="0">
                <a:solidFill>
                  <a:srgbClr val="00B0F0"/>
                </a:solidFill>
              </a:rPr>
              <a:t>is astoundingly little known about what Aboriginal students see as the qualities of effective teachers and the impact this has on educational </a:t>
            </a:r>
            <a:r>
              <a:rPr lang="en-US" sz="2800" b="1" i="1" dirty="0" smtClean="0">
                <a:solidFill>
                  <a:srgbClr val="00B0F0"/>
                </a:solidFill>
              </a:rPr>
              <a:t>outcomes.” </a:t>
            </a:r>
            <a:r>
              <a:rPr lang="en-US" sz="1200" b="1" dirty="0" smtClean="0">
                <a:solidFill>
                  <a:srgbClr val="00B0F0"/>
                </a:solidFill>
              </a:rPr>
              <a:t>(Craven, 2011).</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88640"/>
            <a:ext cx="1368152" cy="14401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AutoShape 2" descr="data:image/jpeg;base64,/9j/4AAQSkZJRgABAQAAAQABAAD/2wCEAAkGBxQTEhIUEhQUFRQWFRYUFRYUFBQUFRcUFBUWFhQUFBQYHCggGBolGxQUITEhJSkrLi4uFx8zODMsNygtLisBCgoKDg0OGxAQGiwcHRwsLCwsLCwsLCwsLCwsLCwsLCwsLCwsLCwsLCwsLCwsLCwsLCwsLCwsLCwsLCssLCssLP/AABEIAMQAqQMBIgACEQEDEQH/xAAcAAABBQEBAQAAAAAAAAAAAAAEAQIDBQYABwj/xAA9EAABAwIDBQYCCAQHAQAAAAABAAIDBBESITEFBkFRcRMiYYGRoUKxBxQjMlJicvAzgsHRFRYkU5Ki8TT/xAAZAQACAwEAAAAAAAAAAAAAAAACAwABBAX/xAAlEQACAgICAgEEAwAAAAAAAAAAAQIRAyESMQRBIhMyUXEFQrH/2gAMAwEAAhEDEQA/ALFIU9MchKGJbLglUIIEpC4JSrRBgC6ycFyhBilqSLN6KNOq/hHgrKIVy6yUhUQYoa8/ZvP5T8lMBmhdsutDJ+k/JQgzcBv+kB5vefeyh25nO7+X5BG7jstRQ+OI+r3f2QG1M53/AKh7ABa5faKj9wSTkg5nI14QUwWUYCEZJ8a4hPjarRBC5JiKfhSYVZKNUmOUlkx6WERhKuslChDglcFzU51laIMAXFJNUNY0udkALlYfa+8kj3FrCGM9XG/NTotIO2xvI8OLIGtsPjcdeeEcvFZyv2jJI7E9wB/LcaeN0LVSWByxX+IX9gq+SouM0F2HXE0cG25A0APOlu9mR4gqx2TvE4ZPu8e/VYltQedkVDUG+RAPXX0U2i9M9Hptsxu0JHUWQ+39oMMEoDm3w2AusIKh17O988vBOqBcaq+VMHhZ6ruoy1HTj8l/Uk/1VPU5zu/WfYqi3J3iMUjYZDeN2Tb/AAuzsB1yV7HnN/Mf6rW58omfi1IMeEFMMlaPCBqRklcS+QCQpIgkIRMAyVLstkWFNsiimWRUVZoExykso3pIwaAlXBKQoQanGNI3VPqHBrSTkACT5BEijJb87QwRiNubnZn9PD3usRT63JPki9sbTM0jnm1tG9Boh6Wx4n0S2Oih9XUCwGvvmq/BiuSLDkFZTsbawHGxPihyG+WiBMY0C9lbXMXsp448rsz+YPTkke/LLQ/Pgkjhvnm0872RpiySNztM7ctR5ckkrzbn1SuBFwe943zQ7nC6hCIyG9+N7jy0XoW7FZ2oY74hcO6garzt5F1pdx68MlLHHJwy69UyLoCR6C9BVOiMkQdTom+hHsEcETCMgoCiohkECCZ1kyykKjRAmhKikU1lFIkjhl0qRNkJyzUKJGqv3mqA2ml/QR6iyJdUC9lmN+qy0QAyuc+iuy0jz57rAolhswAHMoJ2ZRL6c2Frl2gAVVYaZPjJ06jrooJ2EcFbUG77ngk3BXT7vztvbvKVQTTZTAkdOS51QeanqKWRh7zD1tkoDET8PoFAaYxknFJI8ea4MI1ukkH7KhBjACuY4tIcNQbpS3LxSgajioV2er0lZjiY7m0H2TJZLqt3Pfipmg/CSB04K1lYE3dCX2QFTsksFCQiI6cEXVK2RtDTKmdoFK6lCi+rhFTK0aYqGTVTX9FBJqkjRqCqpTmEa5ATj5qFEceWayu+w7req1jW3NgqjeugJp3mxuLHTkc/ZQtPZ5/s2HE8dQPMnRelUW7zGgZZ2tnbLnZYrc2mxzt44e958F6axkfxG58Tp5IJPZoxx0QxUAboLJ76a2qHqJMDu4+/gHBw/wCKJpajECj5VoZGNiOomuGgUP8AgkfBoB8AjJZ8OqjpHveScRA0FgB7nVKm+XQaXFgFRsCPPuj0WD3p2eGOOEL1WZmWTyba3sfJYneekJcX2uLWKRCdSDnC4mAa5PhGt02oZYlNYf7Lb6Of0z0bcxgFMM9S75lW0yqNzIC2mBPxEkdFbyJnoS+yAhGxaBCIpkgspEjHPUNlI54UeJHYJftGSgdqphILKDis44a8qvqOCPegqi1woUXm6sIIkuL6LRVOzGSRFpaLFtjkFnt1atrMeIgXtqVpDtJnNv8AyWrG0omfIm2eYbn7v9galh+8yUsDh+EAW+ak2nu3i7z3yOFtPhH8rdfNaWze1lI0c8uNs7kgIkELBO+To6+KCcFZ5mN34mn7KSQv0AAOWfRa7d2iIyccR5kAI6prWB2BrcTzmbcBpcozZoAudMroJSbHQxJFHtuneSez1Hhf24rMu2Y93eNU9rrnTukeFlupJWtLicwMzbgiPq0T7OwtN+Nhml4ptJh5cabRjaNtQwgYzMPzDC71GqtJKbEw422ytwWlbStAyAHQIKvjGEpOTuyJaPHd7Nmdk8W0Oii2HsN07mi4a0uAxOIaMyL5lajeWgdK+OwuARf1z9lfbs00T53RGNjo4w3EHAEY8iB42y8ytmCUpOMPZjzQjG5vo0lDuY1sbGsecIaADln4qr2xsrsHAXvdbiKsa0ANAA4AaLKbzTY5QfBdLJjqN0cyMm2VFLSYnsb+IgLVf5Oj/E5UOzsp4/AreCsCHHC10LyykpaM3Lue0fGUN/lYfjK1ctSCENiT44VW0CpSMkQuCW65c43EcirZzmrOTRVkuqhQ+kGaNQVM3NGgqWUwZ85a4qKq2sQMtToFJUC91V1tOWuDhmbZJcjoYpJR2EU0j2YpBm52Rvy5Ilm2nNFnD0F/kqSm2u9zjGYmscPxvtfK4tbXRWggmyJhuCSBgkab242PBM+naZay77QSzaxcHNbG4342AGnNO2dUOiAadOBUDK5rB3mPb1A6cChDteORxbHiJGpwut0uRZZYxcWPlO1ujUsrcrqConuFXURJAvoiw3JJyBRdorqpwDS4i9gXen7CutxtmsbBiJxSvJfIeTnEkC3ICyqZYi8PwgnCLnpxV/uez7MnoP36rofx6+VtHO86WlFFyacLNbaaBLktUsttr+KV0vIS4HPx9kWz47zNC1X1dZrZA+2C1jSq8dfFkydkP1dN+rDmUVdNT6FmRSLiuXHNhHKclXSao+XRV79VZCal4opDUvFEqkUDz5Hr80mHFhUk8eIW48OqBpKrCS1yCXZqwytE1Zs5j7Ymg20uFzaNtgO8CNDiOXQXVpG9rgFOKcW4AoYzas1qykj2RFqWhx6XPqUc2jaG5NA6ZIwRtCHqagcNFleR2MatDLaBJVS4Re/koGy2zKDqnl/FBOXsuMaDays7OMNYf4jM+hOeav8AdlzW07bkAnNYh8pe1rr3aAQ3K2QJFsuisIqnugC4sP3oV0sPl4ou0cvL42R9mv2ltAMbdpBJWeqZXOdc8UHE1z3tYLlzjZoJ1NicvRHTUErDZ7SPcHzWmWf6hnWNxI4Koxvxaq3G3H5d0ZqgmJUjZHADyUhkcdIpxs1hqJQLlota6B/x78qDqtpysZ3iLEZKn+s+KfLNQCgixSKq2vvDDT5OOJ/4G5nz5LJV2+0zr4Gsj5G2Jw8yueaDeVDgASSAOZ0WX2nvJDHcNPaO4Bul/F39ljKzaEsp+0ke/licSPIaBBkq6JRtt2tsVc8jwyON7Ra93dngvfjmTpyW3ZTusMVr8bEkepC88+jitDKosOkjLDq03A+a9QkKy5sk1KjXhxQlG2V0kKpK6I3vxstFLxVPU5uz5IcbsOSroCpa4t6I9u1vFAy054f+pjBzCOTcUHBplhJtK+l1E+U8UxvgEliVjk7ZpJA8uVdvBWGKFxH3j3W/qcbK4ihWe2xH21ZFCPus+0fyy0HrZDDct9LZU38dFvsunwQRMOoYAeupPrdWFLDmuwZBEU4RY4ct/kFyo0269CC4vIGQsDyJ1I8slY70bSjpKWaeQAho7oPxPOTW+ZPoCi9iU3ZxMB1tid1Kye+202OnbG6eCJsGb+2hfO3tZG927Bl3Wm93fiXUx41GNHMyz5SbMbsja7K1zYohM2rdmL9nJA43u8usA6NrfD+q2lVu3I0Xa7FkL8Dfja/BHblUAwGqcIS+UYY3wxCJpgB7rsPAvIv0stKIrm5TE2uhdJnl22S/utc1zbcx8lWYV7BUU7XCxAI8QD81Xf4HB/ttVSfJ2yKCR8ySSknM3ueOfr4pHFMP76riVRB736eiicnc00qFhWx6rs6iF/4ZGk9CbH2JXuwbcL59PFe7bCqu0giePiY0+2ay+RHaZq8d9odUx2Cy+3ZjGBLwY4Fw/IcnHy18lsZxdUG1aAPZIw6OaR6iyHEqYeTaIYHB7QRmDn5HMKOanzuFS7pVLmx4XZ9m4scNS0j+ma1DY8enFPlTQqDaZXxs5oqCJGNoQNc1NYNHJZnCNWaOcroFqZBExzzwFyeioN04C8PqHjvSuLh4MBsB7Ju9dQ6V0dMzWQ5+DAcyVp6GjDGNY3RoA9Ev6eq/P+Bct/ojawuOQyVvsSixSxgjK9z0bn/b1TY6dX27UOb38u4Oup9rJ2GHySAyzqLZeVNQ2ON73ZNY0vJ0Fmi5+S8Q2bvbUTPMIxD6xKbFsjmkGVxzLfuusCMiPhXo/wBKtf2WzZsORlLYR0e7v/8AUOXl/wBGNJ2m0IRwibJMeP3G4G+7wuhRzz3OKIMaxjQA1rWsaBkAGgAADoFO05JrDf0Su4dFVEOSYkjnWF0P2zuSFhI+VHhRuPopMWdlFINR5hUUOS2TQdE66hBAF6r9HNbjpAzjG4s8vvN9j7LyorV/R1tER1BjJsJRhH6xp52v6JHkRuGvQ7BLjP8AZ6o4qF8d1IE+NvNZY5NGxwMJFD2G0XRnJk4xNvpj5ey1Agw6ZfLyQW+2yDLEJI8pIu+22uWZHtfySbtbaFTEL/xG5PbxuPiA/fFP52rFKFOi1D0PUyta1znGzWgkk8ANUQWLIbXqXVkwpoSezabzPGht8N+XzzVJJhO1ol3WgM80tW4GzjhjB4MbktmxtkPs6lDGNaBYAWFuSMshc9hcNEb35LX7CpiyFgOp7x597NZrZ1J2krGcL4ndAtsMv3wWnx1qzL5D/qeVfTdXf/LBfi+U25AYW38yVF9DFAcc9R8JwwtPjm59v+vopN693nVsktY6R0cYBbEez7SLsYrgOcWnEwlwe7QixC1m52yfq1BAy93W7VxHFzzi+WH0WldmY0bTkU12v75Jpfr4lvuF0j7AlXRY14xOtwGv9lJZRNyAaNTm7zTsHVAGj5Se24UUhuPEJwd5eCY/RACJFopbqGnKmtxUIcQlY4tIINiCHA8iMwR45JFyhD2ndDbgq4A7ISN7kjeTvxAcirtwXg2ytqSU8gkhdhcNeTh+Fw4hel7D3+hmGGe0L+ZN43dDw6Fc/LgcXcejfizxkqfZqHBeYbTow6onljxxNaLtezIdpi+4eVxidkvRtoVrOxfI1zS0NNnAgj1CwdfMBBFHxcTM/q/utv5D3R+OuxfkyqivxVMuFr6iQsc9rHYQSQHG2Iga8dVvd2dmRwwt7Ma5km2InmbKn3HP2kwGvYTW8LsK0u7o/wBPHzAI9HEI8roHBLk9hoC4pKqZsbS+RwYwZlxNgFYboGKqZ27HY2BxaBYjvN1uDwSowc2aZZFFbLjYNB2bMTvvvsejeAVVv9vA2lhYy7g+ocIxgtjDD997QcibHCBzKvdr7SipoXzTOwsZqeJJ0aBxJ4BeXbt7S+vbRlrqhvcgYOxj1sXHDCwDi777up8F0oxUVSObKTk7ZtKnZ3aCGnyucD3O7MRyMgZbuPwHMuIDeAtdX8xsSLZcPBR7KpiwOdIbyyHHJyH4WN8Gi3uVK5EnTKB2DJnWx9DZNmfm0dXH+ikmyafDMfvognm7jyy9B/6mpWDYXE74jqdE/EeSha6+enLwCfc83eqBoNM+VSMlG/K65ckEIoTminnJIuVlHFKkXKizrLguXKFEsNS9l2sc5oOoBIBtpcaFWFPtR7j3rGwAuRnawXLktdhTNbuhVkOkdYXET7XvxbY8UHUb3z08eGMR2Dn5lpJ+8fFKuS5djMRm9o7YmqsLppC7k3INba+bWjK690+h2mDdmxWv3pJXG/O/BcuT4LQufZ5rv7vBNU1ckcrh2cLy1jGizRkO8c83eK0P0MULHy1Ejrkx4MA4An4rc8yEq5MfYJ6xIc1FxXLlfshHU/dd+kqqpzkOgKRcn4umUywYOKTtnc1y5BItH//Z"/>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data:image/jpeg;base64,/9j/4AAQSkZJRgABAQAAAQABAAD/2wCEAAkGBxQTEhIUEhQUFRQWFRYUFRYUFBQUFRcUFBUWFhQUFBQYHCggGBolGxQUITEhJSkrLi4uFx8zODMsNygtLisBCgoKDg0OGxAQGiwcHRwsLCwsLCwsLCwsLCwsLCwsLCwsLCwsLCwsLCwsLCwsLCwsLCwsLCwsLCwsLCssLCssLP/AABEIAMQAqQMBIgACEQEDEQH/xAAcAAABBQEBAQAAAAAAAAAAAAAEAQIDBQYABwj/xAA9EAABAwIDBQYCCAQHAQAAAAABAAIDBBESITEFBkFRcRMiYYGRoUKxBxQjMlJicvAzgsHRFRYkU5Ki8TT/xAAZAQACAwEAAAAAAAAAAAAAAAACAwABBAX/xAAlEQACAgICAgEEAwAAAAAAAAAAAQIRAyESMQRBIhMyUXEFQrH/2gAMAwEAAhEDEQA/ALFIU9MchKGJbLglUIIEpC4JSrRBgC6ycFyhBilqSLN6KNOq/hHgrKIVy6yUhUQYoa8/ZvP5T8lMBmhdsutDJ+k/JQgzcBv+kB5vefeyh25nO7+X5BG7jstRQ+OI+r3f2QG1M53/AKh7ABa5faKj9wSTkg5nI14QUwWUYCEZJ8a4hPjarRBC5JiKfhSYVZKNUmOUlkx6WERhKuslChDglcFzU51laIMAXFJNUNY0udkALlYfa+8kj3FrCGM9XG/NTotIO2xvI8OLIGtsPjcdeeEcvFZyv2jJI7E9wB/LcaeN0LVSWByxX+IX9gq+SouM0F2HXE0cG25A0APOlu9mR4gqx2TvE4ZPu8e/VYltQedkVDUG+RAPXX0U2i9M9Hptsxu0JHUWQ+39oMMEoDm3w2AusIKh17O988vBOqBcaq+VMHhZ6ruoy1HTj8l/Uk/1VPU5zu/WfYqi3J3iMUjYZDeN2Tb/AAuzsB1yV7HnN/Mf6rW58omfi1IMeEFMMlaPCBqRklcS+QCQpIgkIRMAyVLstkWFNsiimWRUVZoExykso3pIwaAlXBKQoQanGNI3VPqHBrSTkACT5BEijJb87QwRiNubnZn9PD3usRT63JPki9sbTM0jnm1tG9Boh6Wx4n0S2Oih9XUCwGvvmq/BiuSLDkFZTsbawHGxPihyG+WiBMY0C9lbXMXsp448rsz+YPTkke/LLQ/Pgkjhvnm0872RpiySNztM7ctR5ckkrzbn1SuBFwe943zQ7nC6hCIyG9+N7jy0XoW7FZ2oY74hcO6garzt5F1pdx68MlLHHJwy69UyLoCR6C9BVOiMkQdTom+hHsEcETCMgoCiohkECCZ1kyykKjRAmhKikU1lFIkjhl0qRNkJyzUKJGqv3mqA2ml/QR6iyJdUC9lmN+qy0QAyuc+iuy0jz57rAolhswAHMoJ2ZRL6c2Frl2gAVVYaZPjJ06jrooJ2EcFbUG77ngk3BXT7vztvbvKVQTTZTAkdOS51QeanqKWRh7zD1tkoDET8PoFAaYxknFJI8ea4MI1ukkH7KhBjACuY4tIcNQbpS3LxSgajioV2er0lZjiY7m0H2TJZLqt3Pfipmg/CSB04K1lYE3dCX2QFTsksFCQiI6cEXVK2RtDTKmdoFK6lCi+rhFTK0aYqGTVTX9FBJqkjRqCqpTmEa5ATj5qFEceWayu+w7req1jW3NgqjeugJp3mxuLHTkc/ZQtPZ5/s2HE8dQPMnRelUW7zGgZZ2tnbLnZYrc2mxzt44e958F6axkfxG58Tp5IJPZoxx0QxUAboLJ76a2qHqJMDu4+/gHBw/wCKJpajECj5VoZGNiOomuGgUP8AgkfBoB8AjJZ8OqjpHveScRA0FgB7nVKm+XQaXFgFRsCPPuj0WD3p2eGOOEL1WZmWTyba3sfJYneekJcX2uLWKRCdSDnC4mAa5PhGt02oZYlNYf7Lb6Of0z0bcxgFMM9S75lW0yqNzIC2mBPxEkdFbyJnoS+yAhGxaBCIpkgspEjHPUNlI54UeJHYJftGSgdqphILKDis44a8qvqOCPegqi1woUXm6sIIkuL6LRVOzGSRFpaLFtjkFnt1atrMeIgXtqVpDtJnNv8AyWrG0omfIm2eYbn7v9galh+8yUsDh+EAW+ak2nu3i7z3yOFtPhH8rdfNaWze1lI0c8uNs7kgIkELBO+To6+KCcFZ5mN34mn7KSQv0AAOWfRa7d2iIyccR5kAI6prWB2BrcTzmbcBpcozZoAudMroJSbHQxJFHtuneSez1Hhf24rMu2Y93eNU9rrnTukeFlupJWtLicwMzbgiPq0T7OwtN+Nhml4ptJh5cabRjaNtQwgYzMPzDC71GqtJKbEw422ytwWlbStAyAHQIKvjGEpOTuyJaPHd7Nmdk8W0Oii2HsN07mi4a0uAxOIaMyL5lajeWgdK+OwuARf1z9lfbs00T53RGNjo4w3EHAEY8iB42y8ytmCUpOMPZjzQjG5vo0lDuY1sbGsecIaADln4qr2xsrsHAXvdbiKsa0ANAA4AaLKbzTY5QfBdLJjqN0cyMm2VFLSYnsb+IgLVf5Oj/E5UOzsp4/AreCsCHHC10LyykpaM3Lue0fGUN/lYfjK1ctSCENiT44VW0CpSMkQuCW65c43EcirZzmrOTRVkuqhQ+kGaNQVM3NGgqWUwZ85a4qKq2sQMtToFJUC91V1tOWuDhmbZJcjoYpJR2EU0j2YpBm52Rvy5Ilm2nNFnD0F/kqSm2u9zjGYmscPxvtfK4tbXRWggmyJhuCSBgkab242PBM+naZay77QSzaxcHNbG4342AGnNO2dUOiAadOBUDK5rB3mPb1A6cChDteORxbHiJGpwut0uRZZYxcWPlO1ujUsrcrqConuFXURJAvoiw3JJyBRdorqpwDS4i9gXen7CutxtmsbBiJxSvJfIeTnEkC3ICyqZYi8PwgnCLnpxV/uez7MnoP36rofx6+VtHO86WlFFyacLNbaaBLktUsttr+KV0vIS4HPx9kWz47zNC1X1dZrZA+2C1jSq8dfFkydkP1dN+rDmUVdNT6FmRSLiuXHNhHKclXSao+XRV79VZCal4opDUvFEqkUDz5Hr80mHFhUk8eIW48OqBpKrCS1yCXZqwytE1Zs5j7Ymg20uFzaNtgO8CNDiOXQXVpG9rgFOKcW4AoYzas1qykj2RFqWhx6XPqUc2jaG5NA6ZIwRtCHqagcNFleR2MatDLaBJVS4Re/koGy2zKDqnl/FBOXsuMaDays7OMNYf4jM+hOeav8AdlzW07bkAnNYh8pe1rr3aAQ3K2QJFsuisIqnugC4sP3oV0sPl4ou0cvL42R9mv2ltAMbdpBJWeqZXOdc8UHE1z3tYLlzjZoJ1NicvRHTUErDZ7SPcHzWmWf6hnWNxI4Koxvxaq3G3H5d0ZqgmJUjZHADyUhkcdIpxs1hqJQLlota6B/x78qDqtpysZ3iLEZKn+s+KfLNQCgixSKq2vvDDT5OOJ/4G5nz5LJV2+0zr4Gsj5G2Jw8yueaDeVDgASSAOZ0WX2nvJDHcNPaO4Bul/F39ljKzaEsp+0ke/licSPIaBBkq6JRtt2tsVc8jwyON7Ra93dngvfjmTpyW3ZTusMVr8bEkepC88+jitDKosOkjLDq03A+a9QkKy5sk1KjXhxQlG2V0kKpK6I3vxstFLxVPU5uz5IcbsOSroCpa4t6I9u1vFAy054f+pjBzCOTcUHBplhJtK+l1E+U8UxvgEliVjk7ZpJA8uVdvBWGKFxH3j3W/qcbK4ihWe2xH21ZFCPus+0fyy0HrZDDct9LZU38dFvsunwQRMOoYAeupPrdWFLDmuwZBEU4RY4ct/kFyo0269CC4vIGQsDyJ1I8slY70bSjpKWaeQAho7oPxPOTW+ZPoCi9iU3ZxMB1tid1Kye+202OnbG6eCJsGb+2hfO3tZG927Bl3Wm93fiXUx41GNHMyz5SbMbsja7K1zYohM2rdmL9nJA43u8usA6NrfD+q2lVu3I0Xa7FkL8Dfja/BHblUAwGqcIS+UYY3wxCJpgB7rsPAvIv0stKIrm5TE2uhdJnl22S/utc1zbcx8lWYV7BUU7XCxAI8QD81Xf4HB/ttVSfJ2yKCR8ySSknM3ueOfr4pHFMP76riVRB736eiicnc00qFhWx6rs6iF/4ZGk9CbH2JXuwbcL59PFe7bCqu0giePiY0+2ay+RHaZq8d9odUx2Cy+3ZjGBLwY4Fw/IcnHy18lsZxdUG1aAPZIw6OaR6iyHEqYeTaIYHB7QRmDn5HMKOanzuFS7pVLmx4XZ9m4scNS0j+ma1DY8enFPlTQqDaZXxs5oqCJGNoQNc1NYNHJZnCNWaOcroFqZBExzzwFyeioN04C8PqHjvSuLh4MBsB7Ju9dQ6V0dMzWQ5+DAcyVp6GjDGNY3RoA9Ev6eq/P+Bct/ojawuOQyVvsSixSxgjK9z0bn/b1TY6dX27UOb38u4Oup9rJ2GHySAyzqLZeVNQ2ON73ZNY0vJ0Fmi5+S8Q2bvbUTPMIxD6xKbFsjmkGVxzLfuusCMiPhXo/wBKtf2WzZsORlLYR0e7v/8AUOXl/wBGNJ2m0IRwibJMeP3G4G+7wuhRzz3OKIMaxjQA1rWsaBkAGgAADoFO05JrDf0Su4dFVEOSYkjnWF0P2zuSFhI+VHhRuPopMWdlFINR5hUUOS2TQdE66hBAF6r9HNbjpAzjG4s8vvN9j7LyorV/R1tER1BjJsJRhH6xp52v6JHkRuGvQ7BLjP8AZ6o4qF8d1IE+NvNZY5NGxwMJFD2G0XRnJk4xNvpj5ey1Agw6ZfLyQW+2yDLEJI8pIu+22uWZHtfySbtbaFTEL/xG5PbxuPiA/fFP52rFKFOi1D0PUyta1znGzWgkk8ANUQWLIbXqXVkwpoSezabzPGht8N+XzzVJJhO1ol3WgM80tW4GzjhjB4MbktmxtkPs6lDGNaBYAWFuSMshc9hcNEb35LX7CpiyFgOp7x597NZrZ1J2krGcL4ndAtsMv3wWnx1qzL5D/qeVfTdXf/LBfi+U25AYW38yVF9DFAcc9R8JwwtPjm59v+vopN693nVsktY6R0cYBbEez7SLsYrgOcWnEwlwe7QixC1m52yfq1BAy93W7VxHFzzi+WH0WldmY0bTkU12v75Jpfr4lvuF0j7AlXRY14xOtwGv9lJZRNyAaNTm7zTsHVAGj5Se24UUhuPEJwd5eCY/RACJFopbqGnKmtxUIcQlY4tIINiCHA8iMwR45JFyhD2ndDbgq4A7ISN7kjeTvxAcirtwXg2ytqSU8gkhdhcNeTh+Fw4hel7D3+hmGGe0L+ZN43dDw6Fc/LgcXcejfizxkqfZqHBeYbTow6onljxxNaLtezIdpi+4eVxidkvRtoVrOxfI1zS0NNnAgj1CwdfMBBFHxcTM/q/utv5D3R+OuxfkyqivxVMuFr6iQsc9rHYQSQHG2Iga8dVvd2dmRwwt7Ma5km2InmbKn3HP2kwGvYTW8LsK0u7o/wBPHzAI9HEI8roHBLk9hoC4pKqZsbS+RwYwZlxNgFYboGKqZ27HY2BxaBYjvN1uDwSowc2aZZFFbLjYNB2bMTvvvsejeAVVv9vA2lhYy7g+ocIxgtjDD997QcibHCBzKvdr7SipoXzTOwsZqeJJ0aBxJ4BeXbt7S+vbRlrqhvcgYOxj1sXHDCwDi777up8F0oxUVSObKTk7ZtKnZ3aCGnyucD3O7MRyMgZbuPwHMuIDeAtdX8xsSLZcPBR7KpiwOdIbyyHHJyH4WN8Gi3uVK5EnTKB2DJnWx9DZNmfm0dXH+ikmyafDMfvognm7jyy9B/6mpWDYXE74jqdE/EeSha6+enLwCfc83eqBoNM+VSMlG/K65ckEIoTminnJIuVlHFKkXKizrLguXKFEsNS9l2sc5oOoBIBtpcaFWFPtR7j3rGwAuRnawXLktdhTNbuhVkOkdYXET7XvxbY8UHUb3z08eGMR2Dn5lpJ+8fFKuS5djMRm9o7YmqsLppC7k3INba+bWjK690+h2mDdmxWv3pJXG/O/BcuT4LQufZ5rv7vBNU1ckcrh2cLy1jGizRkO8c83eK0P0MULHy1Ejrkx4MA4An4rc8yEq5MfYJ6xIc1FxXLlfshHU/dd+kqqpzkOgKRcn4umUywYOKTtnc1y5BItH//Z"/>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AutoShape 6" descr="data:image/jpeg;base64,/9j/4AAQSkZJRgABAQAAAQABAAD/2wCEAAkGBxQTEhIUEhQUFRQWFRYUFRYUFBQUFRcUFBUWFhQUFBQYHCggGBolGxQUITEhJSkrLi4uFx8zODMsNygtLisBCgoKDg0OGxAQGiwcHRwsLCwsLCwsLCwsLCwsLCwsLCwsLCwsLCwsLCwsLCwsLCwsLCwsLCwsLCwsLCssLCssLP/AABEIAMQAqQMBIgACEQEDEQH/xAAcAAABBQEBAQAAAAAAAAAAAAAEAQIDBQYABwj/xAA9EAABAwIDBQYCCAQHAQAAAAABAAIDBBESITEFBkFRcRMiYYGRoUKxBxQjMlJicvAzgsHRFRYkU5Ki8TT/xAAZAQACAwEAAAAAAAAAAAAAAAACAwABBAX/xAAlEQACAgICAgEEAwAAAAAAAAAAAQIRAyESMQRBIhMyUXEFQrH/2gAMAwEAAhEDEQA/ALFIU9MchKGJbLglUIIEpC4JSrRBgC6ycFyhBilqSLN6KNOq/hHgrKIVy6yUhUQYoa8/ZvP5T8lMBmhdsutDJ+k/JQgzcBv+kB5vefeyh25nO7+X5BG7jstRQ+OI+r3f2QG1M53/AKh7ABa5faKj9wSTkg5nI14QUwWUYCEZJ8a4hPjarRBC5JiKfhSYVZKNUmOUlkx6WERhKuslChDglcFzU51laIMAXFJNUNY0udkALlYfa+8kj3FrCGM9XG/NTotIO2xvI8OLIGtsPjcdeeEcvFZyv2jJI7E9wB/LcaeN0LVSWByxX+IX9gq+SouM0F2HXE0cG25A0APOlu9mR4gqx2TvE4ZPu8e/VYltQedkVDUG+RAPXX0U2i9M9Hptsxu0JHUWQ+39oMMEoDm3w2AusIKh17O988vBOqBcaq+VMHhZ6ruoy1HTj8l/Uk/1VPU5zu/WfYqi3J3iMUjYZDeN2Tb/AAuzsB1yV7HnN/Mf6rW58omfi1IMeEFMMlaPCBqRklcS+QCQpIgkIRMAyVLstkWFNsiimWRUVZoExykso3pIwaAlXBKQoQanGNI3VPqHBrSTkACT5BEijJb87QwRiNubnZn9PD3usRT63JPki9sbTM0jnm1tG9Boh6Wx4n0S2Oih9XUCwGvvmq/BiuSLDkFZTsbawHGxPihyG+WiBMY0C9lbXMXsp448rsz+YPTkke/LLQ/Pgkjhvnm0872RpiySNztM7ctR5ckkrzbn1SuBFwe943zQ7nC6hCIyG9+N7jy0XoW7FZ2oY74hcO6garzt5F1pdx68MlLHHJwy69UyLoCR6C9BVOiMkQdTom+hHsEcETCMgoCiohkECCZ1kyykKjRAmhKikU1lFIkjhl0qRNkJyzUKJGqv3mqA2ml/QR6iyJdUC9lmN+qy0QAyuc+iuy0jz57rAolhswAHMoJ2ZRL6c2Frl2gAVVYaZPjJ06jrooJ2EcFbUG77ngk3BXT7vztvbvKVQTTZTAkdOS51QeanqKWRh7zD1tkoDET8PoFAaYxknFJI8ea4MI1ukkH7KhBjACuY4tIcNQbpS3LxSgajioV2er0lZjiY7m0H2TJZLqt3Pfipmg/CSB04K1lYE3dCX2QFTsksFCQiI6cEXVK2RtDTKmdoFK6lCi+rhFTK0aYqGTVTX9FBJqkjRqCqpTmEa5ATj5qFEceWayu+w7req1jW3NgqjeugJp3mxuLHTkc/ZQtPZ5/s2HE8dQPMnRelUW7zGgZZ2tnbLnZYrc2mxzt44e958F6axkfxG58Tp5IJPZoxx0QxUAboLJ76a2qHqJMDu4+/gHBw/wCKJpajECj5VoZGNiOomuGgUP8AgkfBoB8AjJZ8OqjpHveScRA0FgB7nVKm+XQaXFgFRsCPPuj0WD3p2eGOOEL1WZmWTyba3sfJYneekJcX2uLWKRCdSDnC4mAa5PhGt02oZYlNYf7Lb6Of0z0bcxgFMM9S75lW0yqNzIC2mBPxEkdFbyJnoS+yAhGxaBCIpkgspEjHPUNlI54UeJHYJftGSgdqphILKDis44a8qvqOCPegqi1woUXm6sIIkuL6LRVOzGSRFpaLFtjkFnt1atrMeIgXtqVpDtJnNv8AyWrG0omfIm2eYbn7v9galh+8yUsDh+EAW+ak2nu3i7z3yOFtPhH8rdfNaWze1lI0c8uNs7kgIkELBO+To6+KCcFZ5mN34mn7KSQv0AAOWfRa7d2iIyccR5kAI6prWB2BrcTzmbcBpcozZoAudMroJSbHQxJFHtuneSez1Hhf24rMu2Y93eNU9rrnTukeFlupJWtLicwMzbgiPq0T7OwtN+Nhml4ptJh5cabRjaNtQwgYzMPzDC71GqtJKbEw422ytwWlbStAyAHQIKvjGEpOTuyJaPHd7Nmdk8W0Oii2HsN07mi4a0uAxOIaMyL5lajeWgdK+OwuARf1z9lfbs00T53RGNjo4w3EHAEY8iB42y8ytmCUpOMPZjzQjG5vo0lDuY1sbGsecIaADln4qr2xsrsHAXvdbiKsa0ANAA4AaLKbzTY5QfBdLJjqN0cyMm2VFLSYnsb+IgLVf5Oj/E5UOzsp4/AreCsCHHC10LyykpaM3Lue0fGUN/lYfjK1ctSCENiT44VW0CpSMkQuCW65c43EcirZzmrOTRVkuqhQ+kGaNQVM3NGgqWUwZ85a4qKq2sQMtToFJUC91V1tOWuDhmbZJcjoYpJR2EU0j2YpBm52Rvy5Ilm2nNFnD0F/kqSm2u9zjGYmscPxvtfK4tbXRWggmyJhuCSBgkab242PBM+naZay77QSzaxcHNbG4342AGnNO2dUOiAadOBUDK5rB3mPb1A6cChDteORxbHiJGpwut0uRZZYxcWPlO1ujUsrcrqConuFXURJAvoiw3JJyBRdorqpwDS4i9gXen7CutxtmsbBiJxSvJfIeTnEkC3ICyqZYi8PwgnCLnpxV/uez7MnoP36rofx6+VtHO86WlFFyacLNbaaBLktUsttr+KV0vIS4HPx9kWz47zNC1X1dZrZA+2C1jSq8dfFkydkP1dN+rDmUVdNT6FmRSLiuXHNhHKclXSao+XRV79VZCal4opDUvFEqkUDz5Hr80mHFhUk8eIW48OqBpKrCS1yCXZqwytE1Zs5j7Ymg20uFzaNtgO8CNDiOXQXVpG9rgFOKcW4AoYzas1qykj2RFqWhx6XPqUc2jaG5NA6ZIwRtCHqagcNFleR2MatDLaBJVS4Re/koGy2zKDqnl/FBOXsuMaDays7OMNYf4jM+hOeav8AdlzW07bkAnNYh8pe1rr3aAQ3K2QJFsuisIqnugC4sP3oV0sPl4ou0cvL42R9mv2ltAMbdpBJWeqZXOdc8UHE1z3tYLlzjZoJ1NicvRHTUErDZ7SPcHzWmWf6hnWNxI4Koxvxaq3G3H5d0ZqgmJUjZHADyUhkcdIpxs1hqJQLlota6B/x78qDqtpysZ3iLEZKn+s+KfLNQCgixSKq2vvDDT5OOJ/4G5nz5LJV2+0zr4Gsj5G2Jw8yueaDeVDgASSAOZ0WX2nvJDHcNPaO4Bul/F39ljKzaEsp+0ke/licSPIaBBkq6JRtt2tsVc8jwyON7Ra93dngvfjmTpyW3ZTusMVr8bEkepC88+jitDKosOkjLDq03A+a9QkKy5sk1KjXhxQlG2V0kKpK6I3vxstFLxVPU5uz5IcbsOSroCpa4t6I9u1vFAy054f+pjBzCOTcUHBplhJtK+l1E+U8UxvgEliVjk7ZpJA8uVdvBWGKFxH3j3W/qcbK4ihWe2xH21ZFCPus+0fyy0HrZDDct9LZU38dFvsunwQRMOoYAeupPrdWFLDmuwZBEU4RY4ct/kFyo0269CC4vIGQsDyJ1I8slY70bSjpKWaeQAho7oPxPOTW+ZPoCi9iU3ZxMB1tid1Kye+202OnbG6eCJsGb+2hfO3tZG927Bl3Wm93fiXUx41GNHMyz5SbMbsja7K1zYohM2rdmL9nJA43u8usA6NrfD+q2lVu3I0Xa7FkL8Dfja/BHblUAwGqcIS+UYY3wxCJpgB7rsPAvIv0stKIrm5TE2uhdJnl22S/utc1zbcx8lWYV7BUU7XCxAI8QD81Xf4HB/ttVSfJ2yKCR8ySSknM3ueOfr4pHFMP76riVRB736eiicnc00qFhWx6rs6iF/4ZGk9CbH2JXuwbcL59PFe7bCqu0giePiY0+2ay+RHaZq8d9odUx2Cy+3ZjGBLwY4Fw/IcnHy18lsZxdUG1aAPZIw6OaR6iyHEqYeTaIYHB7QRmDn5HMKOanzuFS7pVLmx4XZ9m4scNS0j+ma1DY8enFPlTQqDaZXxs5oqCJGNoQNc1NYNHJZnCNWaOcroFqZBExzzwFyeioN04C8PqHjvSuLh4MBsB7Ju9dQ6V0dMzWQ5+DAcyVp6GjDGNY3RoA9Ev6eq/P+Bct/ojawuOQyVvsSixSxgjK9z0bn/b1TY6dX27UOb38u4Oup9rJ2GHySAyzqLZeVNQ2ON73ZNY0vJ0Fmi5+S8Q2bvbUTPMIxD6xKbFsjmkGVxzLfuusCMiPhXo/wBKtf2WzZsORlLYR0e7v/8AUOXl/wBGNJ2m0IRwibJMeP3G4G+7wuhRzz3OKIMaxjQA1rWsaBkAGgAADoFO05JrDf0Su4dFVEOSYkjnWF0P2zuSFhI+VHhRuPopMWdlFINR5hUUOS2TQdE66hBAF6r9HNbjpAzjG4s8vvN9j7LyorV/R1tER1BjJsJRhH6xp52v6JHkRuGvQ7BLjP8AZ6o4qF8d1IE+NvNZY5NGxwMJFD2G0XRnJk4xNvpj5ey1Agw6ZfLyQW+2yDLEJI8pIu+22uWZHtfySbtbaFTEL/xG5PbxuPiA/fFP52rFKFOi1D0PUyta1znGzWgkk8ANUQWLIbXqXVkwpoSezabzPGht8N+XzzVJJhO1ol3WgM80tW4GzjhjB4MbktmxtkPs6lDGNaBYAWFuSMshc9hcNEb35LX7CpiyFgOp7x597NZrZ1J2krGcL4ndAtsMv3wWnx1qzL5D/qeVfTdXf/LBfi+U25AYW38yVF9DFAcc9R8JwwtPjm59v+vopN693nVsktY6R0cYBbEez7SLsYrgOcWnEwlwe7QixC1m52yfq1BAy93W7VxHFzzi+WH0WldmY0bTkU12v75Jpfr4lvuF0j7AlXRY14xOtwGv9lJZRNyAaNTm7zTsHVAGj5Se24UUhuPEJwd5eCY/RACJFopbqGnKmtxUIcQlY4tIINiCHA8iMwR45JFyhD2ndDbgq4A7ISN7kjeTvxAcirtwXg2ytqSU8gkhdhcNeTh+Fw4hel7D3+hmGGe0L+ZN43dDw6Fc/LgcXcejfizxkqfZqHBeYbTow6onljxxNaLtezIdpi+4eVxidkvRtoVrOxfI1zS0NNnAgj1CwdfMBBFHxcTM/q/utv5D3R+OuxfkyqivxVMuFr6iQsc9rHYQSQHG2Iga8dVvd2dmRwwt7Ma5km2InmbKn3HP2kwGvYTW8LsK0u7o/wBPHzAI9HEI8roHBLk9hoC4pKqZsbS+RwYwZlxNgFYboGKqZ27HY2BxaBYjvN1uDwSowc2aZZFFbLjYNB2bMTvvvsejeAVVv9vA2lhYy7g+ocIxgtjDD997QcibHCBzKvdr7SipoXzTOwsZqeJJ0aBxJ4BeXbt7S+vbRlrqhvcgYOxj1sXHDCwDi777up8F0oxUVSObKTk7ZtKnZ3aCGnyucD3O7MRyMgZbuPwHMuIDeAtdX8xsSLZcPBR7KpiwOdIbyyHHJyH4WN8Gi3uVK5EnTKB2DJnWx9DZNmfm0dXH+ikmyafDMfvognm7jyy9B/6mpWDYXE74jqdE/EeSha6+enLwCfc83eqBoNM+VSMlG/K65ckEIoTminnJIuVlHFKkXKizrLguXKFEsNS9l2sc5oOoBIBtpcaFWFPtR7j3rGwAuRnawXLktdhTNbuhVkOkdYXET7XvxbY8UHUb3z08eGMR2Dn5lpJ+8fFKuS5djMRm9o7YmqsLppC7k3INba+bWjK690+h2mDdmxWv3pJXG/O/BcuT4LQufZ5rv7vBNU1ckcrh2cLy1jGizRkO8c83eK0P0MULHy1Ejrkx4MA4An4rc8yEq5MfYJ6xIc1FxXLlfshHU/dd+kqqpzkOgKRcn4umUywYOKTtnc1y5BItH//Z"/>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AutoShape 8" descr="data:image/jpeg;base64,/9j/4AAQSkZJRgABAQAAAQABAAD/2wCEAAkGBxQTEhIUEhQUFRQWFRYUFRYUFBQUFRcUFBUWFhQUFBQYHCggGBolGxQUITEhJSkrLi4uFx8zODMsNygtLisBCgoKDg0OGxAQGiwcHRwsLCwsLCwsLCwsLCwsLCwsLCwsLCwsLCwsLCwsLCwsLCwsLCwsLCwsLCwsLCssLCssLP/AABEIAMQAqQMBIgACEQEDEQH/xAAcAAABBQEBAQAAAAAAAAAAAAAEAQIDBQYABwj/xAA9EAABAwIDBQYCCAQHAQAAAAABAAIDBBESITEFBkFRcRMiYYGRoUKxBxQjMlJicvAzgsHRFRYkU5Ki8TT/xAAZAQACAwEAAAAAAAAAAAAAAAACAwABBAX/xAAlEQACAgICAgEEAwAAAAAAAAAAAQIRAyESMQRBIhMyUXEFQrH/2gAMAwEAAhEDEQA/ALFIU9MchKGJbLglUIIEpC4JSrRBgC6ycFyhBilqSLN6KNOq/hHgrKIVy6yUhUQYoa8/ZvP5T8lMBmhdsutDJ+k/JQgzcBv+kB5vefeyh25nO7+X5BG7jstRQ+OI+r3f2QG1M53/AKh7ABa5faKj9wSTkg5nI14QUwWUYCEZJ8a4hPjarRBC5JiKfhSYVZKNUmOUlkx6WERhKuslChDglcFzU51laIMAXFJNUNY0udkALlYfa+8kj3FrCGM9XG/NTotIO2xvI8OLIGtsPjcdeeEcvFZyv2jJI7E9wB/LcaeN0LVSWByxX+IX9gq+SouM0F2HXE0cG25A0APOlu9mR4gqx2TvE4ZPu8e/VYltQedkVDUG+RAPXX0U2i9M9Hptsxu0JHUWQ+39oMMEoDm3w2AusIKh17O988vBOqBcaq+VMHhZ6ruoy1HTj8l/Uk/1VPU5zu/WfYqi3J3iMUjYZDeN2Tb/AAuzsB1yV7HnN/Mf6rW58omfi1IMeEFMMlaPCBqRklcS+QCQpIgkIRMAyVLstkWFNsiimWRUVZoExykso3pIwaAlXBKQoQanGNI3VPqHBrSTkACT5BEijJb87QwRiNubnZn9PD3usRT63JPki9sbTM0jnm1tG9Boh6Wx4n0S2Oih9XUCwGvvmq/BiuSLDkFZTsbawHGxPihyG+WiBMY0C9lbXMXsp448rsz+YPTkke/LLQ/Pgkjhvnm0872RpiySNztM7ctR5ckkrzbn1SuBFwe943zQ7nC6hCIyG9+N7jy0XoW7FZ2oY74hcO6garzt5F1pdx68MlLHHJwy69UyLoCR6C9BVOiMkQdTom+hHsEcETCMgoCiohkECCZ1kyykKjRAmhKikU1lFIkjhl0qRNkJyzUKJGqv3mqA2ml/QR6iyJdUC9lmN+qy0QAyuc+iuy0jz57rAolhswAHMoJ2ZRL6c2Frl2gAVVYaZPjJ06jrooJ2EcFbUG77ngk3BXT7vztvbvKVQTTZTAkdOS51QeanqKWRh7zD1tkoDET8PoFAaYxknFJI8ea4MI1ukkH7KhBjACuY4tIcNQbpS3LxSgajioV2er0lZjiY7m0H2TJZLqt3Pfipmg/CSB04K1lYE3dCX2QFTsksFCQiI6cEXVK2RtDTKmdoFK6lCi+rhFTK0aYqGTVTX9FBJqkjRqCqpTmEa5ATj5qFEceWayu+w7req1jW3NgqjeugJp3mxuLHTkc/ZQtPZ5/s2HE8dQPMnRelUW7zGgZZ2tnbLnZYrc2mxzt44e958F6axkfxG58Tp5IJPZoxx0QxUAboLJ76a2qHqJMDu4+/gHBw/wCKJpajECj5VoZGNiOomuGgUP8AgkfBoB8AjJZ8OqjpHveScRA0FgB7nVKm+XQaXFgFRsCPPuj0WD3p2eGOOEL1WZmWTyba3sfJYneekJcX2uLWKRCdSDnC4mAa5PhGt02oZYlNYf7Lb6Of0z0bcxgFMM9S75lW0yqNzIC2mBPxEkdFbyJnoS+yAhGxaBCIpkgspEjHPUNlI54UeJHYJftGSgdqphILKDis44a8qvqOCPegqi1woUXm6sIIkuL6LRVOzGSRFpaLFtjkFnt1atrMeIgXtqVpDtJnNv8AyWrG0omfIm2eYbn7v9galh+8yUsDh+EAW+ak2nu3i7z3yOFtPhH8rdfNaWze1lI0c8uNs7kgIkELBO+To6+KCcFZ5mN34mn7KSQv0AAOWfRa7d2iIyccR5kAI6prWB2BrcTzmbcBpcozZoAudMroJSbHQxJFHtuneSez1Hhf24rMu2Y93eNU9rrnTukeFlupJWtLicwMzbgiPq0T7OwtN+Nhml4ptJh5cabRjaNtQwgYzMPzDC71GqtJKbEw422ytwWlbStAyAHQIKvjGEpOTuyJaPHd7Nmdk8W0Oii2HsN07mi4a0uAxOIaMyL5lajeWgdK+OwuARf1z9lfbs00T53RGNjo4w3EHAEY8iB42y8ytmCUpOMPZjzQjG5vo0lDuY1sbGsecIaADln4qr2xsrsHAXvdbiKsa0ANAA4AaLKbzTY5QfBdLJjqN0cyMm2VFLSYnsb+IgLVf5Oj/E5UOzsp4/AreCsCHHC10LyykpaM3Lue0fGUN/lYfjK1ctSCENiT44VW0CpSMkQuCW65c43EcirZzmrOTRVkuqhQ+kGaNQVM3NGgqWUwZ85a4qKq2sQMtToFJUC91V1tOWuDhmbZJcjoYpJR2EU0j2YpBm52Rvy5Ilm2nNFnD0F/kqSm2u9zjGYmscPxvtfK4tbXRWggmyJhuCSBgkab242PBM+naZay77QSzaxcHNbG4342AGnNO2dUOiAadOBUDK5rB3mPb1A6cChDteORxbHiJGpwut0uRZZYxcWPlO1ujUsrcrqConuFXURJAvoiw3JJyBRdorqpwDS4i9gXen7CutxtmsbBiJxSvJfIeTnEkC3ICyqZYi8PwgnCLnpxV/uez7MnoP36rofx6+VtHO86WlFFyacLNbaaBLktUsttr+KV0vIS4HPx9kWz47zNC1X1dZrZA+2C1jSq8dfFkydkP1dN+rDmUVdNT6FmRSLiuXHNhHKclXSao+XRV79VZCal4opDUvFEqkUDz5Hr80mHFhUk8eIW48OqBpKrCS1yCXZqwytE1Zs5j7Ymg20uFzaNtgO8CNDiOXQXVpG9rgFOKcW4AoYzas1qykj2RFqWhx6XPqUc2jaG5NA6ZIwRtCHqagcNFleR2MatDLaBJVS4Re/koGy2zKDqnl/FBOXsuMaDays7OMNYf4jM+hOeav8AdlzW07bkAnNYh8pe1rr3aAQ3K2QJFsuisIqnugC4sP3oV0sPl4ou0cvL42R9mv2ltAMbdpBJWeqZXOdc8UHE1z3tYLlzjZoJ1NicvRHTUErDZ7SPcHzWmWf6hnWNxI4Koxvxaq3G3H5d0ZqgmJUjZHADyUhkcdIpxs1hqJQLlota6B/x78qDqtpysZ3iLEZKn+s+KfLNQCgixSKq2vvDDT5OOJ/4G5nz5LJV2+0zr4Gsj5G2Jw8yueaDeVDgASSAOZ0WX2nvJDHcNPaO4Bul/F39ljKzaEsp+0ke/licSPIaBBkq6JRtt2tsVc8jwyON7Ra93dngvfjmTpyW3ZTusMVr8bEkepC88+jitDKosOkjLDq03A+a9QkKy5sk1KjXhxQlG2V0kKpK6I3vxstFLxVPU5uz5IcbsOSroCpa4t6I9u1vFAy054f+pjBzCOTcUHBplhJtK+l1E+U8UxvgEliVjk7ZpJA8uVdvBWGKFxH3j3W/qcbK4ihWe2xH21ZFCPus+0fyy0HrZDDct9LZU38dFvsunwQRMOoYAeupPrdWFLDmuwZBEU4RY4ct/kFyo0269CC4vIGQsDyJ1I8slY70bSjpKWaeQAho7oPxPOTW+ZPoCi9iU3ZxMB1tid1Kye+202OnbG6eCJsGb+2hfO3tZG927Bl3Wm93fiXUx41GNHMyz5SbMbsja7K1zYohM2rdmL9nJA43u8usA6NrfD+q2lVu3I0Xa7FkL8Dfja/BHblUAwGqcIS+UYY3wxCJpgB7rsPAvIv0stKIrm5TE2uhdJnl22S/utc1zbcx8lWYV7BUU7XCxAI8QD81Xf4HB/ttVSfJ2yKCR8ySSknM3ueOfr4pHFMP76riVRB736eiicnc00qFhWx6rs6iF/4ZGk9CbH2JXuwbcL59PFe7bCqu0giePiY0+2ay+RHaZq8d9odUx2Cy+3ZjGBLwY4Fw/IcnHy18lsZxdUG1aAPZIw6OaR6iyHEqYeTaIYHB7QRmDn5HMKOanzuFS7pVLmx4XZ9m4scNS0j+ma1DY8enFPlTQqDaZXxs5oqCJGNoQNc1NYNHJZnCNWaOcroFqZBExzzwFyeioN04C8PqHjvSuLh4MBsB7Ju9dQ6V0dMzWQ5+DAcyVp6GjDGNY3RoA9Ev6eq/P+Bct/ojawuOQyVvsSixSxgjK9z0bn/b1TY6dX27UOb38u4Oup9rJ2GHySAyzqLZeVNQ2ON73ZNY0vJ0Fmi5+S8Q2bvbUTPMIxD6xKbFsjmkGVxzLfuusCMiPhXo/wBKtf2WzZsORlLYR0e7v/8AUOXl/wBGNJ2m0IRwibJMeP3G4G+7wuhRzz3OKIMaxjQA1rWsaBkAGgAADoFO05JrDf0Su4dFVEOSYkjnWF0P2zuSFhI+VHhRuPopMWdlFINR5hUUOS2TQdE66hBAF6r9HNbjpAzjG4s8vvN9j7LyorV/R1tER1BjJsJRhH6xp52v6JHkRuGvQ7BLjP8AZ6o4qF8d1IE+NvNZY5NGxwMJFD2G0XRnJk4xNvpj5ey1Agw6ZfLyQW+2yDLEJI8pIu+22uWZHtfySbtbaFTEL/xG5PbxuPiA/fFP52rFKFOi1D0PUyta1znGzWgkk8ANUQWLIbXqXVkwpoSezabzPGht8N+XzzVJJhO1ol3WgM80tW4GzjhjB4MbktmxtkPs6lDGNaBYAWFuSMshc9hcNEb35LX7CpiyFgOp7x597NZrZ1J2krGcL4ndAtsMv3wWnx1qzL5D/qeVfTdXf/LBfi+U25AYW38yVF9DFAcc9R8JwwtPjm59v+vopN693nVsktY6R0cYBbEez7SLsYrgOcWnEwlwe7QixC1m52yfq1BAy93W7VxHFzzi+WH0WldmY0bTkU12v75Jpfr4lvuF0j7AlXRY14xOtwGv9lJZRNyAaNTm7zTsHVAGj5Se24UUhuPEJwd5eCY/RACJFopbqGnKmtxUIcQlY4tIINiCHA8iMwR45JFyhD2ndDbgq4A7ISN7kjeTvxAcirtwXg2ytqSU8gkhdhcNeTh+Fw4hel7D3+hmGGe0L+ZN43dDw6Fc/LgcXcejfizxkqfZqHBeYbTow6onljxxNaLtezIdpi+4eVxidkvRtoVrOxfI1zS0NNnAgj1CwdfMBBFHxcTM/q/utv5D3R+OuxfkyqivxVMuFr6iQsc9rHYQSQHG2Iga8dVvd2dmRwwt7Ma5km2InmbKn3HP2kwGvYTW8LsK0u7o/wBPHzAI9HEI8roHBLk9hoC4pKqZsbS+RwYwZlxNgFYboGKqZ27HY2BxaBYjvN1uDwSowc2aZZFFbLjYNB2bMTvvvsejeAVVv9vA2lhYy7g+ocIxgtjDD997QcibHCBzKvdr7SipoXzTOwsZqeJJ0aBxJ4BeXbt7S+vbRlrqhvcgYOxj1sXHDCwDi777up8F0oxUVSObKTk7ZtKnZ3aCGnyucD3O7MRyMgZbuPwHMuIDeAtdX8xsSLZcPBR7KpiwOdIbyyHHJyH4WN8Gi3uVK5EnTKB2DJnWx9DZNmfm0dXH+ikmyafDMfvognm7jyy9B/6mpWDYXE74jqdE/EeSha6+enLwCfc83eqBoNM+VSMlG/K65ckEIoTminnJIuVlHFKkXKizrLguXKFEsNS9l2sc5oOoBIBtpcaFWFPtR7j3rGwAuRnawXLktdhTNbuhVkOkdYXET7XvxbY8UHUb3z08eGMR2Dn5lpJ+8fFKuS5djMRm9o7YmqsLppC7k3INba+bWjK690+h2mDdmxWv3pJXG/O/BcuT4LQufZ5rv7vBNU1ckcrh2cLy1jGizRkO8c83eK0P0MULHy1Ejrkx4MA4An4rc8yEq5MfYJ6xIc1FxXLlfshHU/dd+kqqpzkOgKRcn4umUywYOKTtnc1y5BItH//Z"/>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058" name="Picture 10" descr="Liz-McKinl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5640" y="143821"/>
            <a:ext cx="1224136" cy="152979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76216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12775" y="228600"/>
            <a:ext cx="8153400" cy="1688232"/>
          </a:xfrm>
        </p:spPr>
        <p:txBody>
          <a:bodyPr>
            <a:normAutofit/>
          </a:bodyPr>
          <a:lstStyle/>
          <a:p>
            <a:pPr algn="l" eaLnBrk="1" hangingPunct="1"/>
            <a:r>
              <a:rPr lang="en-US" dirty="0" smtClean="0"/>
              <a:t>Our Research &amp; </a:t>
            </a:r>
            <a:br>
              <a:rPr lang="en-US" dirty="0" smtClean="0"/>
            </a:br>
            <a:r>
              <a:rPr lang="en-US" dirty="0" smtClean="0"/>
              <a:t>Development Work</a:t>
            </a:r>
            <a:endParaRPr lang="id-ID" dirty="0" smtClean="0"/>
          </a:p>
        </p:txBody>
      </p:sp>
      <p:sp>
        <p:nvSpPr>
          <p:cNvPr id="3" name="Content Placeholder 2"/>
          <p:cNvSpPr>
            <a:spLocks noGrp="1"/>
          </p:cNvSpPr>
          <p:nvPr>
            <p:ph idx="1"/>
          </p:nvPr>
        </p:nvSpPr>
        <p:spPr>
          <a:xfrm>
            <a:off x="251520" y="1916832"/>
            <a:ext cx="8784976" cy="4495800"/>
          </a:xfrm>
        </p:spPr>
        <p:txBody>
          <a:bodyPr>
            <a:normAutofit fontScale="62500" lnSpcReduction="20000"/>
          </a:bodyPr>
          <a:lstStyle/>
          <a:p>
            <a:pPr eaLnBrk="1" hangingPunct="1">
              <a:lnSpc>
                <a:spcPct val="90000"/>
              </a:lnSpc>
              <a:defRPr/>
            </a:pPr>
            <a:r>
              <a:rPr lang="en-US" sz="2700" b="1" dirty="0" smtClean="0">
                <a:solidFill>
                  <a:schemeClr val="tx1"/>
                </a:solidFill>
              </a:rPr>
              <a:t>Phase One </a:t>
            </a:r>
            <a:r>
              <a:rPr lang="en-US" sz="2700" dirty="0" smtClean="0"/>
              <a:t>(2014): Conversations with students (26), parents (26) and teachers (26) to identify the teacher actions that influence student engagement &amp; learning</a:t>
            </a:r>
          </a:p>
          <a:p>
            <a:pPr eaLnBrk="1" hangingPunct="1">
              <a:lnSpc>
                <a:spcPct val="90000"/>
              </a:lnSpc>
              <a:defRPr/>
            </a:pPr>
            <a:endParaRPr lang="en-US" sz="2700" dirty="0" smtClean="0">
              <a:solidFill>
                <a:srgbClr val="FF0000"/>
              </a:solidFill>
            </a:endParaRPr>
          </a:p>
          <a:p>
            <a:pPr eaLnBrk="1" hangingPunct="1">
              <a:lnSpc>
                <a:spcPct val="90000"/>
              </a:lnSpc>
              <a:defRPr/>
            </a:pPr>
            <a:r>
              <a:rPr lang="en-US" sz="2700" b="1" dirty="0" smtClean="0">
                <a:solidFill>
                  <a:schemeClr val="tx1"/>
                </a:solidFill>
              </a:rPr>
              <a:t>Phase Two </a:t>
            </a:r>
            <a:r>
              <a:rPr lang="en-US" sz="2700" dirty="0" smtClean="0"/>
              <a:t>(2015): Develop</a:t>
            </a:r>
            <a:r>
              <a:rPr lang="en-US" sz="2700" i="1" dirty="0" smtClean="0"/>
              <a:t> Effective Teaching Profiles </a:t>
            </a:r>
            <a:r>
              <a:rPr lang="en-US" sz="2700" dirty="0" smtClean="0"/>
              <a:t>used to inform changes in </a:t>
            </a:r>
            <a:r>
              <a:rPr lang="en-US" sz="2700" dirty="0" smtClean="0"/>
              <a:t>practices – professional learning handbook and web-based evaluation tool for self-profiling</a:t>
            </a:r>
            <a:endParaRPr lang="en-US" sz="2700" dirty="0" smtClean="0"/>
          </a:p>
          <a:p>
            <a:pPr eaLnBrk="1" hangingPunct="1">
              <a:lnSpc>
                <a:spcPct val="90000"/>
              </a:lnSpc>
              <a:defRPr/>
            </a:pPr>
            <a:endParaRPr lang="en-US" sz="2700" dirty="0" smtClean="0"/>
          </a:p>
          <a:p>
            <a:pPr eaLnBrk="1" hangingPunct="1">
              <a:lnSpc>
                <a:spcPct val="90000"/>
              </a:lnSpc>
              <a:defRPr/>
            </a:pPr>
            <a:r>
              <a:rPr lang="en-US" sz="2700" b="1" dirty="0" smtClean="0">
                <a:solidFill>
                  <a:srgbClr val="FFFF00"/>
                </a:solidFill>
              </a:rPr>
              <a:t>Phase Three </a:t>
            </a:r>
            <a:r>
              <a:rPr lang="en-US" sz="2700" dirty="0" smtClean="0">
                <a:solidFill>
                  <a:srgbClr val="FFFF00"/>
                </a:solidFill>
              </a:rPr>
              <a:t>(2015-16): Work with teachers of Grade 4, 5 &amp; 6 over the next three years (2015-2017)</a:t>
            </a:r>
          </a:p>
          <a:p>
            <a:pPr eaLnBrk="1" hangingPunct="1">
              <a:lnSpc>
                <a:spcPct val="90000"/>
              </a:lnSpc>
              <a:defRPr/>
            </a:pPr>
            <a:endParaRPr lang="en-US" sz="2700" dirty="0" smtClean="0">
              <a:solidFill>
                <a:srgbClr val="FFFF00"/>
              </a:solidFill>
            </a:endParaRPr>
          </a:p>
          <a:p>
            <a:pPr eaLnBrk="1" hangingPunct="1">
              <a:lnSpc>
                <a:spcPct val="90000"/>
              </a:lnSpc>
              <a:defRPr/>
            </a:pPr>
            <a:r>
              <a:rPr lang="en-US" sz="2700" b="1" dirty="0" smtClean="0">
                <a:solidFill>
                  <a:srgbClr val="FFFF00"/>
                </a:solidFill>
              </a:rPr>
              <a:t>Phase Four </a:t>
            </a:r>
            <a:r>
              <a:rPr lang="en-US" sz="2700" dirty="0" smtClean="0">
                <a:solidFill>
                  <a:srgbClr val="FFFF00"/>
                </a:solidFill>
              </a:rPr>
              <a:t>(2015-2017): Determine influence of these practices on student engagement and learning – </a:t>
            </a:r>
          </a:p>
          <a:p>
            <a:pPr marL="114300" indent="0" eaLnBrk="1" hangingPunct="1">
              <a:lnSpc>
                <a:spcPct val="90000"/>
              </a:lnSpc>
              <a:buNone/>
              <a:defRPr/>
            </a:pPr>
            <a:endParaRPr lang="en-US" sz="2700" dirty="0" smtClean="0"/>
          </a:p>
          <a:p>
            <a:pPr marL="114300" indent="0" algn="ctr">
              <a:lnSpc>
                <a:spcPct val="90000"/>
              </a:lnSpc>
              <a:buNone/>
              <a:defRPr/>
            </a:pPr>
            <a:r>
              <a:rPr lang="en-US" sz="3100" b="1" i="1" dirty="0" smtClean="0">
                <a:solidFill>
                  <a:srgbClr val="00B0F0"/>
                </a:solidFill>
              </a:rPr>
              <a:t>We want to find out what teacher </a:t>
            </a:r>
            <a:r>
              <a:rPr lang="en-US" sz="3100" b="1" i="1" dirty="0" err="1" smtClean="0">
                <a:solidFill>
                  <a:srgbClr val="00B0F0"/>
                </a:solidFill>
              </a:rPr>
              <a:t>behaviours</a:t>
            </a:r>
            <a:r>
              <a:rPr lang="en-US" sz="3100" b="1" i="1" dirty="0" smtClean="0">
                <a:solidFill>
                  <a:srgbClr val="00B0F0"/>
                </a:solidFill>
              </a:rPr>
              <a:t> as voiced by Aboriginal and Torres Strait Islander students and their communities have the most effect on learning</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8526" y="0"/>
            <a:ext cx="2447650" cy="162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358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wipe(down)">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Phase One Responses</a:t>
            </a:r>
            <a:br>
              <a:rPr lang="en-US" sz="3600" dirty="0" smtClean="0"/>
            </a:br>
            <a:r>
              <a:rPr lang="en-US" sz="3600" dirty="0" smtClean="0"/>
              <a:t>Parents, Students &amp; Teachers</a:t>
            </a:r>
            <a:endParaRPr lang="en-AU" sz="3600" dirty="0"/>
          </a:p>
        </p:txBody>
      </p:sp>
      <p:sp>
        <p:nvSpPr>
          <p:cNvPr id="3" name="Content Placeholder 2"/>
          <p:cNvSpPr>
            <a:spLocks noGrp="1"/>
          </p:cNvSpPr>
          <p:nvPr>
            <p:ph idx="1"/>
          </p:nvPr>
        </p:nvSpPr>
        <p:spPr>
          <a:xfrm>
            <a:off x="656573" y="1853248"/>
            <a:ext cx="6711654" cy="4195481"/>
          </a:xfrm>
        </p:spPr>
        <p:txBody>
          <a:bodyPr>
            <a:normAutofit fontScale="92500" lnSpcReduction="10000"/>
          </a:bodyPr>
          <a:lstStyle/>
          <a:p>
            <a:r>
              <a:rPr lang="en-US" sz="2200" dirty="0" smtClean="0"/>
              <a:t>In groups, read:</a:t>
            </a:r>
          </a:p>
          <a:p>
            <a:pPr lvl="1"/>
            <a:r>
              <a:rPr lang="en-US" sz="2200" dirty="0" smtClean="0"/>
              <a:t>Parents comments</a:t>
            </a:r>
          </a:p>
          <a:p>
            <a:pPr lvl="1"/>
            <a:r>
              <a:rPr lang="en-US" sz="2200" dirty="0" smtClean="0"/>
              <a:t>Student comments</a:t>
            </a:r>
          </a:p>
          <a:p>
            <a:pPr lvl="1"/>
            <a:r>
              <a:rPr lang="en-US" sz="2200" dirty="0" smtClean="0"/>
              <a:t>Teacher comments</a:t>
            </a:r>
            <a:endParaRPr lang="en-AU" sz="2200" dirty="0" smtClean="0"/>
          </a:p>
          <a:p>
            <a:pPr lvl="1"/>
            <a:endParaRPr lang="en-US" dirty="0"/>
          </a:p>
          <a:p>
            <a:pPr lvl="1"/>
            <a:r>
              <a:rPr lang="en-US" sz="2400" b="1" dirty="0" smtClean="0">
                <a:solidFill>
                  <a:srgbClr val="FFFF00"/>
                </a:solidFill>
              </a:rPr>
              <a:t>Note how they are similar, how they are different</a:t>
            </a:r>
          </a:p>
          <a:p>
            <a:pPr lvl="1"/>
            <a:r>
              <a:rPr lang="en-US" sz="2400" b="1" dirty="0" smtClean="0">
                <a:solidFill>
                  <a:srgbClr val="FFFF00"/>
                </a:solidFill>
              </a:rPr>
              <a:t>What do parents want teachers to know?</a:t>
            </a:r>
          </a:p>
          <a:p>
            <a:pPr lvl="1"/>
            <a:r>
              <a:rPr lang="en-US" sz="2400" b="1" dirty="0" smtClean="0">
                <a:solidFill>
                  <a:srgbClr val="FFFF00"/>
                </a:solidFill>
              </a:rPr>
              <a:t>What do students want teachers to know?</a:t>
            </a:r>
          </a:p>
          <a:p>
            <a:pPr lvl="1"/>
            <a:r>
              <a:rPr lang="en-US" sz="2400" b="1" dirty="0" smtClean="0">
                <a:solidFill>
                  <a:srgbClr val="FFFF00"/>
                </a:solidFill>
              </a:rPr>
              <a:t>What do teachers know and </a:t>
            </a:r>
            <a:r>
              <a:rPr lang="en-US" sz="2400" b="1" i="1" dirty="0" smtClean="0">
                <a:solidFill>
                  <a:srgbClr val="FFFF00"/>
                </a:solidFill>
              </a:rPr>
              <a:t>not know?</a:t>
            </a:r>
            <a:endParaRPr lang="en-US" sz="2400" b="1" dirty="0" smtClean="0">
              <a:solidFill>
                <a:srgbClr val="FFFF00"/>
              </a:solidFill>
            </a:endParaRPr>
          </a:p>
        </p:txBody>
      </p:sp>
    </p:spTree>
    <p:extLst>
      <p:ext uri="{BB962C8B-B14F-4D97-AF65-F5344CB8AC3E}">
        <p14:creationId xmlns:p14="http://schemas.microsoft.com/office/powerpoint/2010/main" val="828842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60672" cy="788380"/>
          </a:xfrm>
        </p:spPr>
        <p:txBody>
          <a:bodyPr>
            <a:normAutofit/>
          </a:bodyPr>
          <a:lstStyle/>
          <a:p>
            <a:r>
              <a:rPr lang="en-US" dirty="0" smtClean="0"/>
              <a:t>Conversations With Parents</a:t>
            </a:r>
            <a:endParaRPr lang="en-AU" sz="1800" dirty="0"/>
          </a:p>
        </p:txBody>
      </p:sp>
      <p:sp>
        <p:nvSpPr>
          <p:cNvPr id="3" name="Content Placeholder 2"/>
          <p:cNvSpPr>
            <a:spLocks noGrp="1"/>
          </p:cNvSpPr>
          <p:nvPr>
            <p:ph idx="1"/>
          </p:nvPr>
        </p:nvSpPr>
        <p:spPr>
          <a:xfrm>
            <a:off x="251520" y="1752600"/>
            <a:ext cx="8568952" cy="4373563"/>
          </a:xfrm>
        </p:spPr>
        <p:txBody>
          <a:bodyPr>
            <a:normAutofit/>
          </a:bodyPr>
          <a:lstStyle/>
          <a:p>
            <a:pPr lvl="0"/>
            <a:r>
              <a:rPr lang="en-AU" dirty="0" smtClean="0"/>
              <a:t>28 parents across 4 schools (Townsville and Mount Isa)</a:t>
            </a:r>
          </a:p>
          <a:p>
            <a:pPr lvl="0"/>
            <a:r>
              <a:rPr lang="en-US" dirty="0" smtClean="0"/>
              <a:t>Open-ended conversations</a:t>
            </a:r>
          </a:p>
          <a:p>
            <a:pPr lvl="0"/>
            <a:r>
              <a:rPr lang="en-US" dirty="0" smtClean="0"/>
              <a:t>On average, 45 minutes long, and often with an Indigenous teacher or education worker</a:t>
            </a:r>
            <a:endParaRPr lang="en-AU" dirty="0" smtClean="0"/>
          </a:p>
          <a:p>
            <a:pPr lvl="0"/>
            <a:endParaRPr lang="en-AU" dirty="0"/>
          </a:p>
          <a:p>
            <a:pPr marL="571500" lvl="0" indent="-457200">
              <a:buClr>
                <a:schemeClr val="tx1"/>
              </a:buClr>
              <a:buFont typeface="+mj-lt"/>
              <a:buAutoNum type="arabicPeriod"/>
            </a:pPr>
            <a:r>
              <a:rPr lang="en-AU" b="1" i="1" dirty="0" smtClean="0">
                <a:solidFill>
                  <a:srgbClr val="00B0F0"/>
                </a:solidFill>
              </a:rPr>
              <a:t>What </a:t>
            </a:r>
            <a:r>
              <a:rPr lang="en-AU" b="1" i="1" dirty="0">
                <a:solidFill>
                  <a:srgbClr val="00B0F0"/>
                </a:solidFill>
              </a:rPr>
              <a:t>are some things that you would like your child’s teachers to know that would help them in their learning?</a:t>
            </a:r>
          </a:p>
          <a:p>
            <a:pPr marL="571500" indent="-457200">
              <a:buClr>
                <a:schemeClr val="tx1"/>
              </a:buClr>
              <a:buFont typeface="+mj-lt"/>
              <a:buAutoNum type="arabicPeriod"/>
            </a:pPr>
            <a:r>
              <a:rPr lang="en-US" b="1" i="1" dirty="0" smtClean="0">
                <a:solidFill>
                  <a:srgbClr val="00B0F0"/>
                </a:solidFill>
              </a:rPr>
              <a:t>What </a:t>
            </a:r>
            <a:r>
              <a:rPr lang="en-US" b="1" i="1" dirty="0">
                <a:solidFill>
                  <a:srgbClr val="00B0F0"/>
                </a:solidFill>
              </a:rPr>
              <a:t>can teachers do to help your child or children in their learning?</a:t>
            </a:r>
          </a:p>
          <a:p>
            <a:pPr marL="0" indent="0">
              <a:buNone/>
            </a:pPr>
            <a:endParaRPr lang="en-US" dirty="0" smtClean="0"/>
          </a:p>
        </p:txBody>
      </p:sp>
    </p:spTree>
    <p:extLst>
      <p:ext uri="{BB962C8B-B14F-4D97-AF65-F5344CB8AC3E}">
        <p14:creationId xmlns:p14="http://schemas.microsoft.com/office/powerpoint/2010/main" val="276400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down)">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themes</a:t>
            </a:r>
            <a:br>
              <a:rPr lang="en-US" dirty="0" smtClean="0"/>
            </a:br>
            <a:r>
              <a:rPr lang="en-US" sz="2400" dirty="0" smtClean="0"/>
              <a:t>From Parents:</a:t>
            </a:r>
            <a:endParaRPr lang="en-AU" sz="2400" dirty="0"/>
          </a:p>
        </p:txBody>
      </p:sp>
      <p:sp>
        <p:nvSpPr>
          <p:cNvPr id="3" name="Content Placeholder 2"/>
          <p:cNvSpPr>
            <a:spLocks noGrp="1"/>
          </p:cNvSpPr>
          <p:nvPr>
            <p:ph idx="1"/>
          </p:nvPr>
        </p:nvSpPr>
        <p:spPr>
          <a:xfrm>
            <a:off x="827700" y="2052925"/>
            <a:ext cx="7920764" cy="4195481"/>
          </a:xfrm>
        </p:spPr>
        <p:txBody>
          <a:bodyPr>
            <a:normAutofit fontScale="92500"/>
          </a:bodyPr>
          <a:lstStyle/>
          <a:p>
            <a:pPr>
              <a:buFont typeface="Wingdings" pitchFamily="2" charset="2"/>
              <a:buChar char="Ø"/>
            </a:pPr>
            <a:r>
              <a:rPr lang="en-AU" i="1" dirty="0"/>
              <a:t>Understanding </a:t>
            </a:r>
            <a:r>
              <a:rPr lang="en-AU" b="1" i="1" dirty="0">
                <a:solidFill>
                  <a:srgbClr val="92D050"/>
                </a:solidFill>
              </a:rPr>
              <a:t>Our History</a:t>
            </a:r>
            <a:r>
              <a:rPr lang="en-AU" i="1" dirty="0">
                <a:solidFill>
                  <a:srgbClr val="92D050"/>
                </a:solidFill>
              </a:rPr>
              <a:t> </a:t>
            </a:r>
            <a:r>
              <a:rPr lang="en-AU" i="1" dirty="0"/>
              <a:t>with </a:t>
            </a:r>
            <a:r>
              <a:rPr lang="en-AU" i="1" dirty="0" smtClean="0"/>
              <a:t>education</a:t>
            </a:r>
            <a:endParaRPr lang="en-AU" dirty="0"/>
          </a:p>
          <a:p>
            <a:r>
              <a:rPr lang="en-AU" i="1" dirty="0"/>
              <a:t>Understanding the </a:t>
            </a:r>
            <a:r>
              <a:rPr lang="en-AU" b="1" i="1" dirty="0">
                <a:solidFill>
                  <a:srgbClr val="C00000"/>
                </a:solidFill>
              </a:rPr>
              <a:t>“Code-switching” </a:t>
            </a:r>
            <a:r>
              <a:rPr lang="en-AU" i="1" dirty="0"/>
              <a:t>r</a:t>
            </a:r>
            <a:r>
              <a:rPr lang="en-AU" i="1" dirty="0" smtClean="0"/>
              <a:t>equired </a:t>
            </a:r>
            <a:r>
              <a:rPr lang="en-AU" i="1" dirty="0"/>
              <a:t>of o</a:t>
            </a:r>
            <a:r>
              <a:rPr lang="en-AU" i="1" dirty="0" smtClean="0"/>
              <a:t>ur </a:t>
            </a:r>
            <a:r>
              <a:rPr lang="en-AU" i="1" dirty="0"/>
              <a:t>c</a:t>
            </a:r>
            <a:r>
              <a:rPr lang="en-AU" i="1" dirty="0" smtClean="0"/>
              <a:t>hildren</a:t>
            </a:r>
            <a:endParaRPr lang="en-AU" dirty="0"/>
          </a:p>
          <a:p>
            <a:pPr>
              <a:buFont typeface="Wingdings" pitchFamily="2" charset="2"/>
              <a:buChar char="Ø"/>
            </a:pPr>
            <a:r>
              <a:rPr lang="en-AU" i="1" dirty="0"/>
              <a:t> Understanding </a:t>
            </a:r>
            <a:r>
              <a:rPr lang="en-AU" i="1" dirty="0" smtClean="0"/>
              <a:t>our </a:t>
            </a:r>
            <a:r>
              <a:rPr lang="en-AU" i="1" dirty="0"/>
              <a:t>p</a:t>
            </a:r>
            <a:r>
              <a:rPr lang="en-AU" i="1" dirty="0" smtClean="0"/>
              <a:t>erceived </a:t>
            </a:r>
            <a:r>
              <a:rPr lang="en-AU" b="1" i="1" dirty="0">
                <a:solidFill>
                  <a:srgbClr val="FFC000"/>
                </a:solidFill>
              </a:rPr>
              <a:t>Inability to Change Schooling</a:t>
            </a:r>
            <a:r>
              <a:rPr lang="en-AU" i="1" dirty="0"/>
              <a:t> as </a:t>
            </a:r>
            <a:r>
              <a:rPr lang="en-AU" i="1" dirty="0" smtClean="0"/>
              <a:t>it </a:t>
            </a:r>
            <a:r>
              <a:rPr lang="en-AU" i="1" dirty="0"/>
              <a:t>e</a:t>
            </a:r>
            <a:r>
              <a:rPr lang="en-AU" i="1" dirty="0" smtClean="0"/>
              <a:t>xists </a:t>
            </a:r>
            <a:r>
              <a:rPr lang="en-AU" i="1" dirty="0"/>
              <a:t>t</a:t>
            </a:r>
            <a:r>
              <a:rPr lang="en-AU" i="1" dirty="0" smtClean="0"/>
              <a:t>oday</a:t>
            </a:r>
            <a:endParaRPr lang="en-AU" dirty="0"/>
          </a:p>
          <a:p>
            <a:pPr>
              <a:buFont typeface="Wingdings" pitchFamily="2" charset="2"/>
              <a:buChar char="Ø"/>
            </a:pPr>
            <a:r>
              <a:rPr lang="en-AU" i="1" dirty="0"/>
              <a:t>Wanting </a:t>
            </a:r>
            <a:r>
              <a:rPr lang="en-AU" i="1" dirty="0" smtClean="0"/>
              <a:t>teachers </a:t>
            </a:r>
            <a:r>
              <a:rPr lang="en-AU" i="1" dirty="0"/>
              <a:t>and </a:t>
            </a:r>
            <a:r>
              <a:rPr lang="en-AU" i="1" dirty="0" smtClean="0"/>
              <a:t>schools </a:t>
            </a:r>
            <a:r>
              <a:rPr lang="en-AU" i="1" dirty="0"/>
              <a:t>to </a:t>
            </a:r>
            <a:r>
              <a:rPr lang="en-AU" i="1" dirty="0" smtClean="0"/>
              <a:t>hold </a:t>
            </a:r>
            <a:r>
              <a:rPr lang="en-AU" i="1" dirty="0"/>
              <a:t>an </a:t>
            </a:r>
            <a:r>
              <a:rPr lang="en-AU" b="1" i="1" dirty="0" smtClean="0">
                <a:solidFill>
                  <a:srgbClr val="00B0F0"/>
                </a:solidFill>
              </a:rPr>
              <a:t>Alternative </a:t>
            </a:r>
            <a:r>
              <a:rPr lang="en-AU" b="1" i="1" dirty="0">
                <a:solidFill>
                  <a:srgbClr val="00B0F0"/>
                </a:solidFill>
              </a:rPr>
              <a:t>Point of View</a:t>
            </a:r>
            <a:r>
              <a:rPr lang="en-AU" i="1" dirty="0">
                <a:solidFill>
                  <a:srgbClr val="00B0F0"/>
                </a:solidFill>
              </a:rPr>
              <a:t> </a:t>
            </a:r>
            <a:r>
              <a:rPr lang="en-AU" i="1" dirty="0"/>
              <a:t>of Indigenous </a:t>
            </a:r>
            <a:r>
              <a:rPr lang="en-AU" i="1" dirty="0" smtClean="0"/>
              <a:t>students </a:t>
            </a:r>
            <a:r>
              <a:rPr lang="en-AU" i="1" dirty="0"/>
              <a:t>and the c</a:t>
            </a:r>
            <a:r>
              <a:rPr lang="en-AU" i="1" dirty="0" smtClean="0"/>
              <a:t>ommunities </a:t>
            </a:r>
            <a:r>
              <a:rPr lang="en-AU" i="1" dirty="0"/>
              <a:t>t</a:t>
            </a:r>
            <a:r>
              <a:rPr lang="en-AU" i="1" dirty="0" smtClean="0"/>
              <a:t>hey represent</a:t>
            </a:r>
            <a:endParaRPr lang="en-AU" dirty="0"/>
          </a:p>
          <a:p>
            <a:r>
              <a:rPr lang="en-AU" i="1" dirty="0"/>
              <a:t>Wanting </a:t>
            </a:r>
            <a:r>
              <a:rPr lang="en-AU" i="1" dirty="0" smtClean="0"/>
              <a:t>schooling </a:t>
            </a:r>
            <a:r>
              <a:rPr lang="en-AU" i="1" dirty="0"/>
              <a:t>and </a:t>
            </a:r>
            <a:r>
              <a:rPr lang="en-AU" i="1" dirty="0" smtClean="0"/>
              <a:t>teaching </a:t>
            </a:r>
            <a:r>
              <a:rPr lang="en-AU" i="1" dirty="0"/>
              <a:t>to </a:t>
            </a:r>
            <a:r>
              <a:rPr lang="en-AU" i="1" dirty="0" smtClean="0"/>
              <a:t>affirm </a:t>
            </a:r>
            <a:r>
              <a:rPr lang="en-AU" b="1" i="1" dirty="0">
                <a:solidFill>
                  <a:schemeClr val="accent6">
                    <a:lumMod val="60000"/>
                    <a:lumOff val="40000"/>
                  </a:schemeClr>
                </a:solidFill>
              </a:rPr>
              <a:t>Cultural Identity</a:t>
            </a:r>
            <a:endParaRPr lang="en-AU" b="1" dirty="0">
              <a:solidFill>
                <a:schemeClr val="accent6">
                  <a:lumMod val="60000"/>
                  <a:lumOff val="40000"/>
                </a:schemeClr>
              </a:solidFill>
            </a:endParaRPr>
          </a:p>
          <a:p>
            <a:pPr>
              <a:buFont typeface="Wingdings" pitchFamily="2" charset="2"/>
              <a:buChar char="Ø"/>
            </a:pPr>
            <a:r>
              <a:rPr lang="en-AU" i="1" dirty="0" smtClean="0"/>
              <a:t>Ensure </a:t>
            </a:r>
            <a:r>
              <a:rPr lang="en-AU" b="1" i="1" dirty="0">
                <a:solidFill>
                  <a:srgbClr val="FF0000"/>
                </a:solidFill>
              </a:rPr>
              <a:t>Learning </a:t>
            </a:r>
            <a:r>
              <a:rPr lang="en-AU" b="1" i="1" dirty="0" smtClean="0">
                <a:solidFill>
                  <a:srgbClr val="FF0000"/>
                </a:solidFill>
              </a:rPr>
              <a:t>Priorities</a:t>
            </a:r>
            <a:r>
              <a:rPr lang="en-AU" i="1" dirty="0" smtClean="0">
                <a:solidFill>
                  <a:srgbClr val="FF0000"/>
                </a:solidFill>
              </a:rPr>
              <a:t> </a:t>
            </a:r>
            <a:r>
              <a:rPr lang="en-AU" i="1" dirty="0" smtClean="0"/>
              <a:t>are broader than achievement</a:t>
            </a:r>
            <a:endParaRPr lang="en-AU" dirty="0"/>
          </a:p>
          <a:p>
            <a:pPr marL="0" indent="0" algn="ctr">
              <a:buNone/>
            </a:pPr>
            <a:endParaRPr lang="en-US" b="1" i="1" dirty="0" smtClean="0"/>
          </a:p>
          <a:p>
            <a:pPr marL="0" indent="0" algn="ctr">
              <a:buNone/>
            </a:pPr>
            <a:r>
              <a:rPr lang="en-US" b="1" i="1" dirty="0" smtClean="0"/>
              <a:t>FOCUSSED MAINLY ON SYSTEMIC ISSUES IN EDUCATION</a:t>
            </a:r>
            <a:endParaRPr lang="en-AU" b="1" i="1" dirty="0"/>
          </a:p>
          <a:p>
            <a:endParaRPr lang="en-AU" dirty="0"/>
          </a:p>
        </p:txBody>
      </p:sp>
    </p:spTree>
    <p:extLst>
      <p:ext uri="{BB962C8B-B14F-4D97-AF65-F5344CB8AC3E}">
        <p14:creationId xmlns:p14="http://schemas.microsoft.com/office/powerpoint/2010/main" val="187278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687" t="23721" r="16139" b="6392"/>
          <a:stretch/>
        </p:blipFill>
        <p:spPr bwMode="auto">
          <a:xfrm>
            <a:off x="386384" y="404664"/>
            <a:ext cx="8290071" cy="590465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37904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5566</TotalTime>
  <Words>1418</Words>
  <Application>Microsoft Office PowerPoint</Application>
  <PresentationFormat>On-screen Show (4:3)</PresentationFormat>
  <Paragraphs>172</Paragraphs>
  <Slides>26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Century Gothic</vt:lpstr>
      <vt:lpstr>Rockwell</vt:lpstr>
      <vt:lpstr>Wingdings</vt:lpstr>
      <vt:lpstr>Wingdings 3</vt:lpstr>
      <vt:lpstr>Ion</vt:lpstr>
      <vt:lpstr>PowerPoint Presentation</vt:lpstr>
      <vt:lpstr>PowerPoint Presentation</vt:lpstr>
      <vt:lpstr>What is the focus of the Project? </vt:lpstr>
      <vt:lpstr>Concerns Across the Tasman</vt:lpstr>
      <vt:lpstr>Our Research &amp;  Development Work</vt:lpstr>
      <vt:lpstr>Phase One Responses Parents, Students &amp; Teachers</vt:lpstr>
      <vt:lpstr>Conversations With Parents</vt:lpstr>
      <vt:lpstr>General themes From Parents:</vt:lpstr>
      <vt:lpstr>PowerPoint Presentation</vt:lpstr>
      <vt:lpstr>   Conversations with Students </vt:lpstr>
      <vt:lpstr>General themes from Students:</vt:lpstr>
      <vt:lpstr>PowerPoint Presentation</vt:lpstr>
      <vt:lpstr>General themes from Teachers:</vt:lpstr>
      <vt:lpstr>PowerPoint Presentation</vt:lpstr>
      <vt:lpstr>Phase Two Instrument: </vt:lpstr>
      <vt:lpstr>Comparing 3 teachers with identical overall score on CRP</vt:lpstr>
      <vt:lpstr>Phase Three</vt:lpstr>
      <vt:lpstr>Phase Four Professional Learning</vt:lpstr>
      <vt:lpstr>Further Information available on website:</vt:lpstr>
      <vt:lpstr>PowerPoint Presentation</vt:lpstr>
      <vt:lpstr>PowerPoint Presentation</vt:lpstr>
      <vt:lpstr>Pedagogy of Difference</vt:lpstr>
      <vt:lpstr>PowerPoint Presentation</vt:lpstr>
      <vt:lpstr>PowerPoint Presentation</vt:lpstr>
      <vt:lpstr>PowerPoint Presentation</vt:lpstr>
      <vt:lpstr>The future of our nation rests on the quality of our teachers, and their willingness and ability to make a real difference.</vt:lpstr>
    </vt:vector>
  </TitlesOfParts>
  <Company>James Cook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jc248994</dc:creator>
  <cp:lastModifiedBy>Brian Lewthwaite</cp:lastModifiedBy>
  <cp:revision>162</cp:revision>
  <cp:lastPrinted>2014-05-09T00:54:26Z</cp:lastPrinted>
  <dcterms:created xsi:type="dcterms:W3CDTF">2014-03-16T07:11:51Z</dcterms:created>
  <dcterms:modified xsi:type="dcterms:W3CDTF">2016-05-14T05:51:50Z</dcterms:modified>
</cp:coreProperties>
</file>